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
      <p:font typeface="PT Sans Narrow" panose="020B050602020302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65" autoAdjust="0"/>
  </p:normalViewPr>
  <p:slideViewPr>
    <p:cSldViewPr snapToGrid="0">
      <p:cViewPr varScale="1">
        <p:scale>
          <a:sx n="71" d="100"/>
          <a:sy n="71" d="100"/>
        </p:scale>
        <p:origin x="6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Northern_leopard_frog_with_missing_limb._(10820607003).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Northern_leopard_frog_with_missing_limb._(10820607003).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_xjdmj_iKh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File:1GZX_Haemoglobin.p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ommons.wikimedia.org/wiki/File:Myosin_V.pn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kabiologist.asu.edu/monster-stor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askabiologist.asu.edu/games-sims/monster-maker-gam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crowd-of-people-crowd-football-fans-148821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Laitche-P013.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Snow_pea_flowers.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bd99437b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bd99437b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Its recommended at this point that the students are given a minute or two of individual time to define these terms for themselves, either mentally or by writing them down somewhere. After a few minutes to think, start fielding a class discussion on the definition of these words.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“Deep Blue eye” by Flickr Upload Botl. Licensed under CC 2.0 via Wikimedia Commons - https://commons.wikimedia.org/wiki/File:Deep_Blue_eye.jpg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“Northern leopard frog with missing limb” by U.S. Fish and Wildlife Service Headquarters. Licensed under Public Domain via Wikimedia Commons - </a:t>
            </a:r>
            <a:r>
              <a:rPr lang="en" u="sng" dirty="0">
                <a:solidFill>
                  <a:schemeClr val="hlink"/>
                </a:solidFill>
                <a:hlinkClick r:id="rId3"/>
              </a:rPr>
              <a:t>https://commons.wikimedia.org/wiki/File:Northern_leopard_frog_with_missing_limb._(10820607003).jpg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“Siblings Family Portrait Love Care” by Liliya Arslanova. Licensed under Pixabay Content license - https://pixabay.com/photos/siblings-family-portrait-love-care-7103506/</a:t>
            </a:r>
            <a:endParaRPr dirty="0">
              <a:solidFill>
                <a:schemeClr val="dk1"/>
              </a:solidFill>
            </a:endParaRPr>
          </a:p>
          <a:p>
            <a:pPr marL="0" lvl="0" indent="0" algn="l" rtl="0">
              <a:spcBef>
                <a:spcPts val="0"/>
              </a:spcBef>
              <a:spcAft>
                <a:spcPts val="0"/>
              </a:spcAft>
              <a:buNone/>
            </a:pPr>
            <a:br>
              <a:rPr lang="en" dirty="0"/>
            </a:br>
            <a:br>
              <a:rPr lang="en" dirty="0"/>
            </a:br>
            <a:r>
              <a:rPr lang="en" dirty="0"/>
              <a: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1bd99437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1bd99437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trait is a characteristic of a living thing! Basically everything is a trait. How many toes? A trait. Color? A trait. Traits are inherited due to distinct units of our DNA, called genes. A gene is like an instruction made of DNA that tells your body how to make a protein. (Proteins do most things around your body!)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Many traits are actually controlled by multiple genes, which is what can make it seem like traits of parents blend together. Many traits are fairly constant. Most humans have two eyes and grow hair on their head and stand on two feet and have elbows etc, but some are more variable. </a:t>
            </a:r>
            <a:br>
              <a:rPr lang="en" dirty="0"/>
            </a:br>
            <a:br>
              <a:rPr lang="en" dirty="0"/>
            </a:br>
            <a:r>
              <a:rPr lang="en" dirty="0"/>
              <a:t>Traits are often inherited, which means they are passed down from parent to child. Inherited traits are encoded in DNA, and can thus be passed down.</a:t>
            </a:r>
            <a:br>
              <a:rPr lang="en" dirty="0"/>
            </a:br>
            <a:br>
              <a:rPr lang="en" dirty="0"/>
            </a:br>
            <a:r>
              <a:rPr lang="en" dirty="0"/>
              <a:t>Traits can also be acquired, if someone does weightlifting and has a lot of muscle. But acquired traits will not be passed down. The muscular parent will not have a super muscular baby. Acquired traits are often something that you aren’t born with (though some inherited traits don’t show up until later (example: male pattern baldness), and you can be born with acquired traits (ex: many birth defects).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“Deep Blue eye” by Flickr Upload Botl. Licensed under CC 2.0 via Wikimedia Commons - https://commons.wikimedia.org/wiki/File:Deep_Blue_eye.jpg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“Northern leopard frog with missing limb” by U.S. Fish and Wildlife Service Headquarters. Licensed under Public Domain via Wikimedia Commons - </a:t>
            </a:r>
            <a:r>
              <a:rPr lang="en" u="sng" dirty="0">
                <a:solidFill>
                  <a:schemeClr val="hlink"/>
                </a:solidFill>
                <a:hlinkClick r:id="rId3"/>
              </a:rPr>
              <a:t>https://commons.wikimedia.org/wiki/File:Northern_leopard_frog_with_missing_limb._(10820607003).jpg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“Siblings Family Portrait Love Care” by Liliya Arslanova. Licensed under Pixabay Content license - https://pixabay.com/photos/siblings-family-portrait-love-care-7103506/</a:t>
            </a:r>
            <a:endParaRPr dirty="0">
              <a:solidFill>
                <a:schemeClr val="dk1"/>
              </a:solidFill>
            </a:endParaRPr>
          </a:p>
          <a:p>
            <a:pPr marL="0" lvl="0" indent="0" algn="l" rtl="0">
              <a:spcBef>
                <a:spcPts val="0"/>
              </a:spcBef>
              <a:spcAft>
                <a:spcPts val="0"/>
              </a:spcAft>
              <a:buNone/>
            </a:pPr>
            <a:br>
              <a:rPr lang="en" dirty="0"/>
            </a:br>
            <a:br>
              <a:rPr lang="en" dirty="0"/>
            </a:br>
            <a:r>
              <a:rPr lang="en"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0f2610e2f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0f2610e2f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Traits can change over time! For example, baby flamingos are born white, but when they grow up they don’t just become pink. Flamingos are only pink because they eat shrimp and algae full of a molecule called a carotenoid, which is a red pigment (it’s why carrots are orange!). If a flamingo lives in a place without carotenoids to eat, it would be grey!</a:t>
            </a:r>
            <a:endParaRPr/>
          </a:p>
          <a:p>
            <a:pPr marL="0" lvl="0" indent="0" algn="l" rtl="0">
              <a:spcBef>
                <a:spcPts val="0"/>
              </a:spcBef>
              <a:spcAft>
                <a:spcPts val="0"/>
              </a:spcAft>
              <a:buNone/>
            </a:pPr>
            <a:endParaRPr/>
          </a:p>
          <a:p>
            <a:pPr marL="0" lvl="0" indent="0" algn="l" rtl="0">
              <a:spcBef>
                <a:spcPts val="0"/>
              </a:spcBef>
              <a:spcAft>
                <a:spcPts val="0"/>
              </a:spcAft>
              <a:buNone/>
            </a:pPr>
            <a:r>
              <a:rPr lang="en"/>
              <a:t>Diet is a big factor in acquired traits, eating healthy food can help someone grow tall, but not eating enough vitamins (or too many!) can make someone sick. Injuries, training and things you are taught are also not inherited. Many adults know how to drive a car but kids don’t because knowledge isn’t (generally) inherited. (Some basic instincts are inherited but this is usually basic things like “Be quiet when there are big aerial predators circling over head so you, a baby, don’t get eaten by a hawk”)</a:t>
            </a:r>
            <a:endParaRPr/>
          </a:p>
          <a:p>
            <a:pPr marL="0" lvl="0" indent="0" algn="l" rtl="0">
              <a:spcBef>
                <a:spcPts val="0"/>
              </a:spcBef>
              <a:spcAft>
                <a:spcPts val="0"/>
              </a:spcAft>
              <a:buNone/>
            </a:pPr>
            <a:br>
              <a:rPr lang="en"/>
            </a:br>
            <a:r>
              <a:rPr lang="en"/>
              <a:t>Bonus fun fact: Humans can also turn orange if they eat too many carotenoids. It’s most common in infants but an adult can also have Carotenosis by eating something like 10 carrots a day for several weeks. Carotenosis is pretty much harmless but can be a symptom of certain digestive diseases.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“Flamingo and offspring” by Steve. Licensed under CC BY-SA 2.0 via Wikimedia Commons - https://commons.wikimedia.org/wiki/File:Flamingo_and_offspring.jpg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11530f92f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11530f92f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Are your students cruising through this concept? Want more? Use this slide</a:t>
            </a:r>
            <a:br>
              <a:rPr lang="en" dirty="0"/>
            </a:br>
            <a:br>
              <a:rPr lang="en" dirty="0"/>
            </a:br>
            <a:br>
              <a:rPr lang="en" dirty="0"/>
            </a:br>
            <a:r>
              <a:rPr lang="en" dirty="0"/>
              <a:t>Most traits are controlled by more than one gene, and thus do not undergo simple mendelian inheritance like in Monster Mixer. Most traits are controlled by at least two, and sometimes up to dozens of genes. Because most if not all of these genes are inherited separately and randomly, it often looks like traits blend. A good way to think about this is to imagine a room in which there are multiple light switches, the more that are on the brighter the room becomes, but you can flip them on and off in any way. The brightness of the room would look more like a gradient!</a:t>
            </a:r>
            <a:br>
              <a:rPr lang="en" dirty="0"/>
            </a:br>
            <a:br>
              <a:rPr lang="en" dirty="0"/>
            </a:br>
            <a:r>
              <a:rPr lang="en" dirty="0"/>
              <a:t>Have students discuss the question on the slide as class. If no one knows, that’s completely fine! </a:t>
            </a:r>
            <a:br>
              <a:rPr lang="en" dirty="0"/>
            </a:br>
            <a:r>
              <a:rPr lang="en" dirty="0"/>
              <a:t>Discussion prompts: Does anyone know what dominant and recessive mean?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Traits are also not inherited from just one parent or the other, but actually from both! You actually have two copies of each trait, one from each parent. Which one each parent gives their offspring is random* though. These traits are called alleles. How the alleles are expressed is a little complicated, often times one is dominant over the other, and so the dominant one will be expressed. Sometimes both are expressed simultaneously, either by blending (ex: a red flower and white flower make a pink flower), which is called incomplete dominance, or in different domains (ex: a red flower and a white flower make a flower with red and white splotches), which is called codominance. </a:t>
            </a:r>
            <a:br>
              <a:rPr lang="en" dirty="0"/>
            </a:br>
            <a:br>
              <a:rPr lang="en" dirty="0"/>
            </a:br>
            <a:r>
              <a:rPr lang="en" dirty="0"/>
              <a:t>Another way genes can be more complicated than what was modelled in Monster Mixer is that many traits have more than just two versions (alleles). A real life example of this is blood types. There are 3 versions of the blood type gene, A, B and O. A and B can occur simultaneously to make AB blood, O is recessive to A and B, meaning if you get an A and an O from each of your parents, you will be type 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 traits also are genetic and environmental. Height is one of these! </a:t>
            </a:r>
            <a:br>
              <a:rPr lang="en" dirty="0"/>
            </a:br>
            <a:br>
              <a:rPr lang="en" dirty="0"/>
            </a:br>
            <a:r>
              <a:rPr lang="en" dirty="0"/>
              <a:t>* It’s not 100% random all of the time but explaining linked genes and recombination and sex chromosomes is out of the scope of this lesson plan, even for advanced students. Because those are high school or collegiate level genetics topics.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8920d888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18920d88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8920d888e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8920d888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https://www.youtube.com/watch?v=_xjdmj_iKhs</a:t>
            </a:r>
            <a:br>
              <a:rPr lang="en"/>
            </a:br>
            <a:br>
              <a:rPr lang="en"/>
            </a:br>
            <a:r>
              <a:rPr lang="en"/>
              <a:t>You can stop the video at 3:20 if you would like to save time, the back half of the video is a bit more complicated than this lesson requires.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bd99437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1bd99437b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 living things have DNA, as it acts as the recipe book of life. The information it carries is used by every organism to grow, live, and reproduce.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DNA is an acronym for Deoxyribonucleic acid. Each organism inherits a mix of their parents’ DNA, with different bundles of DNA, called chromosomes, being inherited separately. DNA takes the form of a double helix, which is sort of like if a ladder was twisted. The backbone of the DNA is there to hold the “rungs” together, with the rungs carrying the information.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“DNA animation” by brian0918. Licensed under Public Domain via Wikimedia Commons - https://commons.wikimedia.org/wiki/File:DNA_animation.gif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bd99437b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bd99437b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DNA’s information is stored in the “rungs of the ladder”, the bases. There are 4 bases, Cytosine, Guanine, Adenine and Thymine, which are commonly referred to with their first letter. Hundreds to thousands of bases are lined up in a row to create a gene. A gene is a part of the DNA that codes for a protein.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Not all of the DNA in your genome codes for proteins, large sections of it exist to regulate protein coding regions, provide structure, or for reasons scientists still don’t know. The bases are read by the cell in groups of 3, called codons. Codons are read by the cell to tell it what the next building block (amino acid) of a protein that is being built should be. If bases are like letters, codons are like words! String enough words, or codons together, and you can make a protein / sentence!</a:t>
            </a:r>
            <a:br>
              <a:rPr lang="en" dirty="0"/>
            </a:br>
            <a:br>
              <a:rPr lang="en" dirty="0"/>
            </a:br>
            <a:br>
              <a:rPr lang="en" dirty="0"/>
            </a:br>
            <a:r>
              <a:rPr lang="en" dirty="0"/>
              <a:t> With 4 bases to choose from, and 3 bases per codon, there are 64 possible options for what a codon could mean! However, there are only 20 building blocks for protein, so there is repetition.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bd99437b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bd99437b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While students have likely heard of protein as an essential nutrient, proteins are also the building blocks of life. They are made up of hundreds of small parts, called amino acids. DNA codes the order of amino acids, and in turn, codes for the different proteins our bodies build. The different instructions create different shaped proteins, which have different functions.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There are thousands of proteins; just two are shown here. Proteins make up everything, from your hair, to your eyes, to your blood and muscles.</a:t>
            </a:r>
          </a:p>
          <a:p>
            <a:pPr marL="0" lvl="0" indent="0" algn="l" rtl="0">
              <a:spcBef>
                <a:spcPts val="0"/>
              </a:spcBef>
              <a:spcAft>
                <a:spcPts val="0"/>
              </a:spcAft>
              <a:buNone/>
            </a:pPr>
            <a:br>
              <a:rPr lang="en" dirty="0"/>
            </a:br>
            <a:br>
              <a:rPr lang="en" dirty="0"/>
            </a:br>
            <a:r>
              <a:rPr lang="en" dirty="0">
                <a:solidFill>
                  <a:schemeClr val="dk1"/>
                </a:solidFill>
              </a:rPr>
              <a:t>“Haemoglobin” by Zephyris. Licensed under CC BY-SA 3.0 via Wikimedia Commons - </a:t>
            </a:r>
            <a:r>
              <a:rPr lang="en" u="sng" dirty="0">
                <a:solidFill>
                  <a:schemeClr val="hlink"/>
                </a:solidFill>
                <a:hlinkClick r:id="rId3"/>
              </a:rPr>
              <a:t>https://commons.wikimedia.org/wiki/File:1GZX_Haemoglobin.png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“Myosin V” by MarinaVladivostok.  Licensed under CC BY-SA 1.0 via Wikimedia Commons - </a:t>
            </a:r>
            <a:r>
              <a:rPr lang="en" u="sng" dirty="0">
                <a:solidFill>
                  <a:schemeClr val="hlink"/>
                </a:solidFill>
                <a:hlinkClick r:id="rId4"/>
              </a:rPr>
              <a:t>https://commons.wikimedia.org/wiki/File:Myosin_V.png</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0f2610e2f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0f2610e2f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Monster maker is a game in which students can explore how codons (or different color beads in the game) can code instructions to make traits.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https://askabiologist.asu.edu/monster-story</a:t>
            </a:r>
            <a:endParaRPr dirty="0"/>
          </a:p>
          <a:p>
            <a:pPr marL="0" lvl="0" indent="0" algn="l" rtl="0">
              <a:spcBef>
                <a:spcPts val="0"/>
              </a:spcBef>
              <a:spcAft>
                <a:spcPts val="0"/>
              </a:spcAft>
              <a:buNone/>
            </a:pPr>
            <a:endParaRPr dirty="0"/>
          </a:p>
          <a:p>
            <a:pPr marL="0" lvl="0" indent="0" algn="l" rtl="0">
              <a:lnSpc>
                <a:spcPct val="115000"/>
              </a:lnSpc>
              <a:spcBef>
                <a:spcPts val="0"/>
              </a:spcBef>
              <a:spcAft>
                <a:spcPts val="1200"/>
              </a:spcAft>
              <a:buClr>
                <a:schemeClr val="dk1"/>
              </a:buClr>
              <a:buSzPts val="1100"/>
              <a:buFont typeface="Arial"/>
              <a:buNone/>
            </a:pPr>
            <a:r>
              <a:rPr lang="en" u="sng" dirty="0">
                <a:solidFill>
                  <a:srgbClr val="0097A7"/>
                </a:solidFill>
                <a:hlinkClick r:id="rId4">
                  <a:extLst>
                    <a:ext uri="{A12FA001-AC4F-418D-AE19-62706E023703}">
                      <ahyp:hlinkClr xmlns:ahyp="http://schemas.microsoft.com/office/drawing/2018/hyperlinkcolor" val="tx"/>
                    </a:ext>
                  </a:extLst>
                </a:hlinkClick>
              </a:rPr>
              <a:t>https://askabiologist.asu.edu/games-sims/monster-maker-game</a:t>
            </a:r>
            <a:r>
              <a:rPr lang="en" dirty="0">
                <a:solidFill>
                  <a:srgbClr val="595959"/>
                </a:solidFill>
              </a:rPr>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9061652c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9061652c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students discuss with their group what they all have in common and what is unique about themselves and each other. Remind them this is not an opportunity to insult each other but an opportunity to have a scientific discussion.</a:t>
            </a:r>
            <a:br>
              <a:rPr lang="en" dirty="0"/>
            </a:br>
            <a:br>
              <a:rPr lang="en" dirty="0"/>
            </a:br>
            <a:r>
              <a:rPr lang="en" dirty="0"/>
              <a:t>Discussion prompts</a:t>
            </a:r>
            <a:br>
              <a:rPr lang="en" dirty="0"/>
            </a:br>
            <a:br>
              <a:rPr lang="en" dirty="0"/>
            </a:br>
            <a:r>
              <a:rPr lang="en" dirty="0"/>
              <a:t>Some things to suggest in case a group is having trouble:</a:t>
            </a:r>
            <a:br>
              <a:rPr lang="en" dirty="0"/>
            </a:br>
            <a:endParaRPr dirty="0"/>
          </a:p>
          <a:p>
            <a:pPr marL="0" lvl="0" indent="0" algn="l" rtl="0">
              <a:spcBef>
                <a:spcPts val="0"/>
              </a:spcBef>
              <a:spcAft>
                <a:spcPts val="0"/>
              </a:spcAft>
              <a:buNone/>
            </a:pPr>
            <a:r>
              <a:rPr lang="en" dirty="0"/>
              <a:t>Some things that often differ between people are hair color, eye color, height, dimples, freckles, the ability to roll their tongue, thinking cilantro tastes like soap.</a:t>
            </a:r>
          </a:p>
          <a:p>
            <a:pPr marL="0" lvl="0" indent="0" algn="l" rtl="0">
              <a:spcBef>
                <a:spcPts val="0"/>
              </a:spcBef>
              <a:spcAft>
                <a:spcPts val="0"/>
              </a:spcAft>
              <a:buNone/>
            </a:pPr>
            <a:endParaRPr dirty="0"/>
          </a:p>
          <a:p>
            <a:pPr marL="0" lvl="0" indent="0" algn="l" rtl="0">
              <a:spcBef>
                <a:spcPts val="0"/>
              </a:spcBef>
              <a:spcAft>
                <a:spcPts val="0"/>
              </a:spcAft>
              <a:buNone/>
            </a:pPr>
            <a:r>
              <a:rPr lang="en" dirty="0"/>
              <a:t>Some things that are often the same between people are number of fingers, having body hair, having fingernails, the inability to lick your own elbow (be careful with this one, they will try it)</a:t>
            </a:r>
            <a:br>
              <a:rPr lang="en" dirty="0"/>
            </a:br>
            <a:endParaRPr dirty="0"/>
          </a:p>
          <a:p>
            <a:pPr marL="0" lvl="0" indent="0" algn="l" rtl="0">
              <a:spcBef>
                <a:spcPts val="0"/>
              </a:spcBef>
              <a:spcAft>
                <a:spcPts val="0"/>
              </a:spcAft>
              <a:buNone/>
            </a:pPr>
            <a:r>
              <a:rPr lang="en" dirty="0"/>
              <a:t>A group may all share a more variable trait though</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“Crowd of people crowd football fans” by KeithJJ. Licensed under Pixabay Content license - </a:t>
            </a:r>
            <a:r>
              <a:rPr lang="en" u="sng" dirty="0">
                <a:solidFill>
                  <a:schemeClr val="hlink"/>
                </a:solidFill>
                <a:hlinkClick r:id="rId3"/>
              </a:rPr>
              <a:t>https://pixabay.com/photos/crowd-of-people-crowd-football-fans-1488213/</a:t>
            </a:r>
            <a:r>
              <a:rPr lang="en" dirty="0">
                <a:solidFill>
                  <a:schemeClr val="dk1"/>
                </a:solidFill>
              </a:rPr>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1bd99437b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1bd99437b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students back from game and have a class discussion on what it is they just played. Why is the game relevant to what they just learned? What connections can they make? What do they not understand?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1bd99437b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1bd99437b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mentioned in lesson plan, students should have been asked early on to keep track of the words, “Trait”, “Inherited”, and “Acquired,”. Give them a few minutes to work with their group to refine a definition for each of those words and to add a definition for “DNA”.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Illustration by u_fg0tkeqgiy via Pixabay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1bd99437b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1bd99437b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a few minutes, have students rotate groups and work with a new group to refine their definitions. Give the new groups a few minutes to do that.</a:t>
            </a:r>
            <a:br>
              <a:rPr lang="en" dirty="0"/>
            </a:br>
            <a:br>
              <a:rPr lang="en" dirty="0"/>
            </a:br>
            <a:r>
              <a:rPr lang="en" dirty="0"/>
              <a:t>Then either go around and have each group share their definitions (there are 4 words and likely 4 people per table group, which would be a recommended way to distribute the sharing) or have the students turn in their definitions.</a:t>
            </a:r>
            <a:br>
              <a:rPr lang="en" dirty="0"/>
            </a:br>
            <a:br>
              <a:rPr lang="en" dirty="0"/>
            </a:br>
            <a:r>
              <a:rPr lang="en" dirty="0">
                <a:solidFill>
                  <a:schemeClr val="dk1"/>
                </a:solidFill>
              </a:rPr>
              <a:t>Illustration by u_fg0tkeqgiy via Pixabay</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9061652c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19061652c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9061652c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19061652c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1bd99437b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1bd99437b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0f2610e2f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0f2610e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students discuss this question in table groups</a:t>
            </a:r>
            <a:br>
              <a:rPr lang="en" dirty="0"/>
            </a:br>
            <a:br>
              <a:rPr lang="en" dirty="0"/>
            </a:br>
            <a:r>
              <a:rPr lang="en" dirty="0"/>
              <a:t>Discussion prompt:</a:t>
            </a:r>
            <a:endParaRPr dirty="0"/>
          </a:p>
          <a:p>
            <a:pPr marL="0" lvl="0" indent="0" algn="l" rtl="0">
              <a:spcBef>
                <a:spcPts val="0"/>
              </a:spcBef>
              <a:spcAft>
                <a:spcPts val="0"/>
              </a:spcAft>
              <a:buNone/>
            </a:pPr>
            <a:r>
              <a:rPr lang="en" dirty="0"/>
              <a:t>What things do kids tend to get from their parents? What do those things have in common?</a:t>
            </a:r>
            <a:endParaRPr dirty="0"/>
          </a:p>
          <a:p>
            <a:pPr marL="0" lvl="0" indent="0" algn="l" rtl="0">
              <a:spcBef>
                <a:spcPts val="0"/>
              </a:spcBef>
              <a:spcAft>
                <a:spcPts val="0"/>
              </a:spcAft>
              <a:buNone/>
            </a:pPr>
            <a:r>
              <a:rPr lang="en" dirty="0"/>
              <a:t>Have you heard anything about</a:t>
            </a:r>
            <a:r>
              <a:rPr lang="en" i="1" dirty="0"/>
              <a:t> how</a:t>
            </a:r>
            <a:r>
              <a:rPr lang="en" dirty="0"/>
              <a:t> companies like 23 and Me can determine where you are from?</a:t>
            </a:r>
            <a:endParaRPr dirty="0"/>
          </a:p>
          <a:p>
            <a:pPr marL="0" lvl="0" indent="0" algn="l" rtl="0">
              <a:spcBef>
                <a:spcPts val="0"/>
              </a:spcBef>
              <a:spcAft>
                <a:spcPts val="0"/>
              </a:spcAft>
              <a:buNone/>
            </a:pPr>
            <a:br>
              <a:rPr lang="en" dirty="0"/>
            </a:br>
            <a:br>
              <a:rPr lang="en" dirty="0"/>
            </a:br>
            <a:br>
              <a:rPr lang="en" dirty="0"/>
            </a:br>
            <a:r>
              <a:rPr lang="en" dirty="0"/>
              <a:t>“A litter of kittens suckling their mother” by Laitche- Own Work. Licensed under Public Domain via Wikimedia Commons - </a:t>
            </a:r>
            <a:r>
              <a:rPr lang="en" u="sng" dirty="0">
                <a:solidFill>
                  <a:schemeClr val="hlink"/>
                </a:solidFill>
                <a:hlinkClick r:id="rId3"/>
              </a:rPr>
              <a:t>https://commons.wikimedia.org/wiki/File:Laitche-P013.jpg</a:t>
            </a:r>
            <a:endParaRPr dirty="0"/>
          </a:p>
          <a:p>
            <a:pPr marL="0" lvl="0" indent="0" algn="l" rtl="0">
              <a:spcBef>
                <a:spcPts val="0"/>
              </a:spcBef>
              <a:spcAft>
                <a:spcPts val="0"/>
              </a:spcAft>
              <a:buClr>
                <a:schemeClr val="dk1"/>
              </a:buClr>
              <a:buSzPts val="1100"/>
              <a:buFont typeface="Arial"/>
              <a:buNone/>
            </a:pPr>
            <a:r>
              <a:rPr lang="en" dirty="0">
                <a:solidFill>
                  <a:schemeClr val="dk1"/>
                </a:solidFill>
              </a:rPr>
              <a:t>“Obama family portrait in the Green Room” by Annie Leibovitz / Released by White House Photo Office. Licensed under Public Domain via Wikimedia Commons - https://commons.wikimedia.org/wiki/File:Obama_family_portrait_in_the_Green_Room.jpg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11530f92f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11530f92f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 have students discuss in table groups.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Extra context: Pea plants were chosen for this discussion very specifically because one of the causes of dwarfism in them is controlled under a simple 1 gene inheritance model. This experiment is similar to the first generation of one of Mendel’s experiments. The correct answer is that 100% of the pea plants would be tall. Your students may not get that, because that is not the most intuitive answer. Along with distinguishing between acquired and inherited traits, the main goal of this lesson is to teach students the intuitive blending model is not correct. The most likely answer your students will give is that they will be average/medium/somewhere in between. This is incorrect, but that is fine.</a:t>
            </a:r>
            <a:br>
              <a:rPr lang="en" dirty="0"/>
            </a:br>
            <a:br>
              <a:rPr lang="en" dirty="0"/>
            </a:br>
            <a:r>
              <a:rPr lang="en" dirty="0"/>
              <a:t>What to do if your students have knowledge in genetics: If they give an answer that all of them will be tall (or short! Which one is dominant and which is recessive is hard to remember), this may cause the group discussion to become more heated. That might be an excellent time to go to that group and ask why they think their answer is correct. If they suggest something relating to dominant or recessive, alleles or mention Gregor Mendel, they are probably on the right track but have soared past a middle school level understanding. </a:t>
            </a:r>
            <a:br>
              <a:rPr lang="en" dirty="0"/>
            </a:br>
            <a:br>
              <a:rPr lang="en" dirty="0"/>
            </a:br>
            <a:r>
              <a:rPr lang="en" dirty="0"/>
              <a:t>Prompts:</a:t>
            </a:r>
            <a:endParaRPr dirty="0"/>
          </a:p>
          <a:p>
            <a:pPr marL="457200" lvl="0" indent="-298450" algn="l" rtl="0">
              <a:spcBef>
                <a:spcPts val="0"/>
              </a:spcBef>
              <a:spcAft>
                <a:spcPts val="0"/>
              </a:spcAft>
              <a:buSzPts val="1100"/>
              <a:buChar char="-"/>
            </a:pPr>
            <a:r>
              <a:rPr lang="en" dirty="0"/>
              <a:t>Might help to remind students they aren’t expected to know this yet, and to make their best guess</a:t>
            </a:r>
            <a:endParaRPr dirty="0"/>
          </a:p>
          <a:p>
            <a:pPr marL="457200" lvl="0" indent="-298450" algn="l" rtl="0">
              <a:spcBef>
                <a:spcPts val="0"/>
              </a:spcBef>
              <a:spcAft>
                <a:spcPts val="0"/>
              </a:spcAft>
              <a:buSzPts val="1100"/>
              <a:buChar char="-"/>
            </a:pPr>
            <a:r>
              <a:rPr lang="en" dirty="0"/>
              <a:t>Kids tend to look like their parents, even if they are plants; becauseo f this, what do you think would happen?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“Snow pea flowers” by Bmdavll. Licensed under CC BY-SA 4.0 via Wikimedia Commons - </a:t>
            </a:r>
            <a:r>
              <a:rPr lang="en" u="sng" dirty="0">
                <a:solidFill>
                  <a:schemeClr val="hlink"/>
                </a:solidFill>
                <a:hlinkClick r:id="rId3"/>
              </a:rPr>
              <a:t>https://commons.wikimedia.org/wiki/File:Snow_pea_flowers.jpg</a:t>
            </a:r>
            <a:r>
              <a:rPr lang="en" dirty="0">
                <a:solidFill>
                  <a:schemeClr val="dk1"/>
                </a:solidFill>
              </a:rPr>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0f2610e2f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0f2610e2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2bcfff53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2bcfff53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share their theories on why baby Gesundheit has two horns. A few prompt questions are on the slideshow, but you do not have to answer them.</a:t>
            </a:r>
            <a:br>
              <a:rPr lang="en"/>
            </a:br>
            <a:br>
              <a:rPr lang="en"/>
            </a:br>
            <a:r>
              <a:rPr lang="en"/>
              <a:t>When students have converged on an answer, move onto next slide to reinforce / course correct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bcfff533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2bcfff533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Many traits are inherited from parents. In the worksheet, some of the inherited traits include color, tail shape, number of teeth and more. Horn number is also inherited, but Galoo did not pass having one horn down to its kid.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important thing to note here is why Galoo only has one horn. It used to have two, and then fell off its bike and lost one! This is supposed to represent other forms of injuries. Traits gained over time, such as injuries or things you learn, like language or how to ride a bike are not inherited. Traits that aren’t inherited can not be passed on. </a:t>
            </a:r>
            <a:r>
              <a:rPr lang="en" dirty="0">
                <a:solidFill>
                  <a:schemeClr val="dk1"/>
                </a:solidFill>
              </a:rPr>
              <a:t>Galoo having one horn is a trait she inherited, and thus its kid did not inherit it, but instead inherited the trait she inherited, having two horns.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f2610e2f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0f2610e2f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humans, which traits are heritable and which are acquirable? Help your students have a discussion. You can grab the boxes and move them around</a:t>
            </a:r>
            <a:br>
              <a:rPr lang="en" dirty="0"/>
            </a:br>
            <a:br>
              <a:rPr lang="en" dirty="0"/>
            </a:br>
            <a:r>
              <a:rPr lang="en" dirty="0"/>
              <a:t>Some traits might be both</a:t>
            </a:r>
            <a:br>
              <a:rPr lang="en" dirty="0"/>
            </a:br>
            <a:br>
              <a:rPr lang="en" dirty="0"/>
            </a:br>
            <a:r>
              <a:rPr lang="en" dirty="0"/>
              <a:t>Answers:</a:t>
            </a:r>
            <a:br>
              <a:rPr lang="en" dirty="0"/>
            </a:br>
            <a:br>
              <a:rPr lang="en" dirty="0"/>
            </a:br>
            <a:r>
              <a:rPr lang="en" dirty="0"/>
              <a:t>Inherited: </a:t>
            </a:r>
            <a:br>
              <a:rPr lang="en" dirty="0"/>
            </a:br>
            <a:r>
              <a:rPr lang="en" dirty="0"/>
              <a:t>     -      Hair Color: mostly genetic but environmental factors can affect it, sun may lighten it, you can dye it, etc. Could be both?</a:t>
            </a:r>
            <a:endParaRPr dirty="0"/>
          </a:p>
          <a:p>
            <a:pPr marL="457200" lvl="0" indent="-298450" algn="l" rtl="0">
              <a:spcBef>
                <a:spcPts val="0"/>
              </a:spcBef>
              <a:spcAft>
                <a:spcPts val="0"/>
              </a:spcAft>
              <a:buSzPts val="1100"/>
              <a:buChar char="-"/>
            </a:pPr>
            <a:r>
              <a:rPr lang="en" dirty="0"/>
              <a:t>Nose Shape: This is genetic</a:t>
            </a:r>
            <a:endParaRPr dirty="0"/>
          </a:p>
          <a:p>
            <a:pPr marL="457200" lvl="0" indent="-298450" algn="l" rtl="0">
              <a:spcBef>
                <a:spcPts val="0"/>
              </a:spcBef>
              <a:spcAft>
                <a:spcPts val="0"/>
              </a:spcAft>
              <a:buSzPts val="1100"/>
              <a:buChar char="-"/>
            </a:pPr>
            <a:r>
              <a:rPr lang="en" dirty="0"/>
              <a:t>Freckles: This is genetic, sun can make it more prominent though</a:t>
            </a:r>
            <a:endParaRPr dirty="0"/>
          </a:p>
          <a:p>
            <a:pPr marL="0" lvl="0" indent="0" algn="l" rtl="0">
              <a:spcBef>
                <a:spcPts val="0"/>
              </a:spcBef>
              <a:spcAft>
                <a:spcPts val="0"/>
              </a:spcAft>
              <a:buNone/>
            </a:pPr>
            <a:r>
              <a:rPr lang="en" dirty="0"/>
              <a:t>Acquired:</a:t>
            </a:r>
            <a:endParaRPr dirty="0"/>
          </a:p>
          <a:p>
            <a:pPr marL="457200" lvl="0" indent="-298450" algn="l" rtl="0">
              <a:spcBef>
                <a:spcPts val="0"/>
              </a:spcBef>
              <a:spcAft>
                <a:spcPts val="0"/>
              </a:spcAft>
              <a:buSzPts val="1100"/>
              <a:buChar char="-"/>
            </a:pPr>
            <a:r>
              <a:rPr lang="en" dirty="0"/>
              <a:t>Language: you learn a language</a:t>
            </a:r>
            <a:endParaRPr dirty="0"/>
          </a:p>
          <a:p>
            <a:pPr marL="457200" lvl="0" indent="-298450" algn="l" rtl="0">
              <a:spcBef>
                <a:spcPts val="0"/>
              </a:spcBef>
              <a:spcAft>
                <a:spcPts val="0"/>
              </a:spcAft>
              <a:buSzPts val="1100"/>
              <a:buChar char="-"/>
            </a:pPr>
            <a:r>
              <a:rPr lang="en" dirty="0"/>
              <a:t>Scars: you aren’t born with these, you get them after injuries!</a:t>
            </a:r>
            <a:endParaRPr dirty="0"/>
          </a:p>
          <a:p>
            <a:pPr marL="0" lvl="0" indent="0" algn="l" rtl="0">
              <a:spcBef>
                <a:spcPts val="0"/>
              </a:spcBef>
              <a:spcAft>
                <a:spcPts val="0"/>
              </a:spcAft>
              <a:buNone/>
            </a:pPr>
            <a:r>
              <a:rPr lang="en" dirty="0"/>
              <a:t>Both:</a:t>
            </a:r>
            <a:endParaRPr dirty="0"/>
          </a:p>
          <a:p>
            <a:pPr marL="457200" lvl="0" indent="-298450" algn="l" rtl="0">
              <a:spcBef>
                <a:spcPts val="0"/>
              </a:spcBef>
              <a:spcAft>
                <a:spcPts val="0"/>
              </a:spcAft>
              <a:buSzPts val="1100"/>
              <a:buChar char="-"/>
            </a:pPr>
            <a:r>
              <a:rPr lang="en" dirty="0"/>
              <a:t>Height: Height is very middle ground, your parents heights influence how tall you can be but how tall you end up being also factors in things like diet</a:t>
            </a:r>
            <a:endParaRPr dirty="0"/>
          </a:p>
          <a:p>
            <a:pPr marL="0" lvl="0" indent="0" algn="l" rtl="0">
              <a:spcBef>
                <a:spcPts val="0"/>
              </a:spcBef>
              <a:spcAft>
                <a:spcPts val="0"/>
              </a:spcAft>
              <a:buNone/>
            </a:pPr>
            <a:br>
              <a:rPr lang="en" dirty="0"/>
            </a:br>
            <a:br>
              <a:rPr lang="en" dirty="0"/>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18920d88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18920d88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_xjdmj_iKh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askabiologist.asu.edu/games-sims/monster-maker-gam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Snow_pea_flowers.jp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Flamingo_and_offspring.jp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p:cNvPicPr preferRelativeResize="0"/>
          <p:nvPr/>
        </p:nvPicPr>
        <p:blipFill>
          <a:blip r:embed="rId3">
            <a:alphaModFix/>
          </a:blip>
          <a:stretch>
            <a:fillRect/>
          </a:stretch>
        </p:blipFill>
        <p:spPr>
          <a:xfrm rot="5400000">
            <a:off x="6991126" y="993476"/>
            <a:ext cx="1646475" cy="2084373"/>
          </a:xfrm>
          <a:prstGeom prst="rect">
            <a:avLst/>
          </a:prstGeom>
          <a:noFill/>
          <a:ln>
            <a:noFill/>
          </a:ln>
        </p:spPr>
      </p:pic>
      <p:pic>
        <p:nvPicPr>
          <p:cNvPr id="67" name="Google Shape;67;p13"/>
          <p:cNvPicPr preferRelativeResize="0"/>
          <p:nvPr/>
        </p:nvPicPr>
        <p:blipFill>
          <a:blip r:embed="rId3">
            <a:alphaModFix/>
          </a:blip>
          <a:stretch>
            <a:fillRect/>
          </a:stretch>
        </p:blipFill>
        <p:spPr>
          <a:xfrm>
            <a:off x="34575" y="1656000"/>
            <a:ext cx="1750225" cy="2215726"/>
          </a:xfrm>
          <a:prstGeom prst="rect">
            <a:avLst/>
          </a:prstGeom>
          <a:noFill/>
          <a:ln>
            <a:noFill/>
          </a:ln>
        </p:spPr>
      </p:pic>
      <p:sp>
        <p:nvSpPr>
          <p:cNvPr id="68" name="Google Shape;68;p13"/>
          <p:cNvSpPr txBox="1">
            <a:spLocks noGrp="1"/>
          </p:cNvSpPr>
          <p:nvPr>
            <p:ph type="ctrTitle"/>
          </p:nvPr>
        </p:nvSpPr>
        <p:spPr>
          <a:xfrm>
            <a:off x="954025" y="1576339"/>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Monster Inheritance</a:t>
            </a:r>
            <a:endParaRPr dirty="0"/>
          </a:p>
        </p:txBody>
      </p:sp>
      <p:sp>
        <p:nvSpPr>
          <p:cNvPr id="69" name="Google Shape;69;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DNA, traits, and inheritance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28850" y="4117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Think then Share – Defining terms</a:t>
            </a:r>
            <a:endParaRPr dirty="0"/>
          </a:p>
        </p:txBody>
      </p:sp>
      <p:sp>
        <p:nvSpPr>
          <p:cNvPr id="139" name="Google Shape;139;p22"/>
          <p:cNvSpPr txBox="1">
            <a:spLocks noGrp="1"/>
          </p:cNvSpPr>
          <p:nvPr>
            <p:ph type="body" idx="1"/>
          </p:nvPr>
        </p:nvSpPr>
        <p:spPr>
          <a:xfrm>
            <a:off x="247275" y="1266325"/>
            <a:ext cx="2542500" cy="552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400"/>
              <a:t>Trait</a:t>
            </a:r>
            <a:endParaRPr sz="2400"/>
          </a:p>
        </p:txBody>
      </p:sp>
      <p:sp>
        <p:nvSpPr>
          <p:cNvPr id="140" name="Google Shape;140;p22"/>
          <p:cNvSpPr txBox="1">
            <a:spLocks noGrp="1"/>
          </p:cNvSpPr>
          <p:nvPr>
            <p:ph type="body" idx="1"/>
          </p:nvPr>
        </p:nvSpPr>
        <p:spPr>
          <a:xfrm>
            <a:off x="3300750" y="1290325"/>
            <a:ext cx="2542500" cy="504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1018"/>
              <a:buNone/>
            </a:pPr>
            <a:r>
              <a:rPr lang="en" sz="2420"/>
              <a:t>Acquired</a:t>
            </a:r>
            <a:endParaRPr sz="2420"/>
          </a:p>
        </p:txBody>
      </p:sp>
      <p:sp>
        <p:nvSpPr>
          <p:cNvPr id="141" name="Google Shape;141;p22"/>
          <p:cNvSpPr txBox="1">
            <a:spLocks noGrp="1"/>
          </p:cNvSpPr>
          <p:nvPr>
            <p:ph type="body" idx="1"/>
          </p:nvPr>
        </p:nvSpPr>
        <p:spPr>
          <a:xfrm>
            <a:off x="6354225" y="1266325"/>
            <a:ext cx="2542500" cy="552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400"/>
              <a:t>Inherited</a:t>
            </a:r>
            <a:endParaRPr sz="2400"/>
          </a:p>
        </p:txBody>
      </p:sp>
      <p:pic>
        <p:nvPicPr>
          <p:cNvPr id="142" name="Google Shape;142;p22"/>
          <p:cNvPicPr preferRelativeResize="0"/>
          <p:nvPr/>
        </p:nvPicPr>
        <p:blipFill>
          <a:blip r:embed="rId3">
            <a:alphaModFix/>
          </a:blip>
          <a:stretch>
            <a:fillRect/>
          </a:stretch>
        </p:blipFill>
        <p:spPr>
          <a:xfrm>
            <a:off x="3170613" y="2219118"/>
            <a:ext cx="2802774" cy="2176551"/>
          </a:xfrm>
          <a:prstGeom prst="rect">
            <a:avLst/>
          </a:prstGeom>
          <a:noFill/>
          <a:ln>
            <a:noFill/>
          </a:ln>
        </p:spPr>
      </p:pic>
      <p:pic>
        <p:nvPicPr>
          <p:cNvPr id="143" name="Google Shape;143;p22"/>
          <p:cNvPicPr preferRelativeResize="0"/>
          <p:nvPr/>
        </p:nvPicPr>
        <p:blipFill>
          <a:blip r:embed="rId4">
            <a:alphaModFix/>
          </a:blip>
          <a:stretch>
            <a:fillRect/>
          </a:stretch>
        </p:blipFill>
        <p:spPr>
          <a:xfrm>
            <a:off x="6601502" y="1770825"/>
            <a:ext cx="2047951" cy="3073149"/>
          </a:xfrm>
          <a:prstGeom prst="rect">
            <a:avLst/>
          </a:prstGeom>
          <a:noFill/>
          <a:ln>
            <a:noFill/>
          </a:ln>
        </p:spPr>
      </p:pic>
      <p:pic>
        <p:nvPicPr>
          <p:cNvPr id="144" name="Google Shape;144;p22"/>
          <p:cNvPicPr preferRelativeResize="0"/>
          <p:nvPr/>
        </p:nvPicPr>
        <p:blipFill>
          <a:blip r:embed="rId5">
            <a:alphaModFix/>
          </a:blip>
          <a:stretch>
            <a:fillRect/>
          </a:stretch>
        </p:blipFill>
        <p:spPr>
          <a:xfrm>
            <a:off x="127625" y="2427161"/>
            <a:ext cx="2802774" cy="1760479"/>
          </a:xfrm>
          <a:prstGeom prst="rect">
            <a:avLst/>
          </a:prstGeom>
          <a:noFill/>
          <a:ln>
            <a:noFill/>
          </a:ln>
        </p:spPr>
      </p:pic>
      <p:cxnSp>
        <p:nvCxnSpPr>
          <p:cNvPr id="145" name="Google Shape;145;p22"/>
          <p:cNvCxnSpPr/>
          <p:nvPr/>
        </p:nvCxnSpPr>
        <p:spPr>
          <a:xfrm>
            <a:off x="3046150" y="1936450"/>
            <a:ext cx="0" cy="2929500"/>
          </a:xfrm>
          <a:prstGeom prst="straightConnector1">
            <a:avLst/>
          </a:prstGeom>
          <a:noFill/>
          <a:ln w="28575" cap="flat" cmpd="sng">
            <a:solidFill>
              <a:schemeClr val="accent1"/>
            </a:solidFill>
            <a:prstDash val="solid"/>
            <a:round/>
            <a:headEnd type="none" w="med" len="med"/>
            <a:tailEnd type="none" w="med" len="med"/>
          </a:ln>
        </p:spPr>
      </p:cxnSp>
      <p:cxnSp>
        <p:nvCxnSpPr>
          <p:cNvPr id="146" name="Google Shape;146;p22"/>
          <p:cNvCxnSpPr/>
          <p:nvPr/>
        </p:nvCxnSpPr>
        <p:spPr>
          <a:xfrm>
            <a:off x="6182925" y="1980825"/>
            <a:ext cx="0" cy="29295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What does it mean?</a:t>
            </a:r>
            <a:endParaRPr dirty="0"/>
          </a:p>
        </p:txBody>
      </p:sp>
      <p:cxnSp>
        <p:nvCxnSpPr>
          <p:cNvPr id="152" name="Google Shape;152;p23"/>
          <p:cNvCxnSpPr/>
          <p:nvPr/>
        </p:nvCxnSpPr>
        <p:spPr>
          <a:xfrm>
            <a:off x="3046150" y="1936450"/>
            <a:ext cx="0" cy="2929500"/>
          </a:xfrm>
          <a:prstGeom prst="straightConnector1">
            <a:avLst/>
          </a:prstGeom>
          <a:noFill/>
          <a:ln w="28575" cap="flat" cmpd="sng">
            <a:solidFill>
              <a:schemeClr val="accent1"/>
            </a:solidFill>
            <a:prstDash val="solid"/>
            <a:round/>
            <a:headEnd type="none" w="med" len="med"/>
            <a:tailEnd type="none" w="med" len="med"/>
          </a:ln>
        </p:spPr>
      </p:cxnSp>
      <p:cxnSp>
        <p:nvCxnSpPr>
          <p:cNvPr id="153" name="Google Shape;153;p23"/>
          <p:cNvCxnSpPr/>
          <p:nvPr/>
        </p:nvCxnSpPr>
        <p:spPr>
          <a:xfrm>
            <a:off x="6216225" y="1936450"/>
            <a:ext cx="0" cy="2929500"/>
          </a:xfrm>
          <a:prstGeom prst="straightConnector1">
            <a:avLst/>
          </a:prstGeom>
          <a:noFill/>
          <a:ln w="28575" cap="flat" cmpd="sng">
            <a:solidFill>
              <a:schemeClr val="accent1"/>
            </a:solidFill>
            <a:prstDash val="solid"/>
            <a:round/>
            <a:headEnd type="none" w="med" len="med"/>
            <a:tailEnd type="none" w="med" len="med"/>
          </a:ln>
        </p:spPr>
      </p:cxnSp>
      <p:sp>
        <p:nvSpPr>
          <p:cNvPr id="154" name="Google Shape;154;p23"/>
          <p:cNvSpPr txBox="1">
            <a:spLocks noGrp="1"/>
          </p:cNvSpPr>
          <p:nvPr>
            <p:ph type="body" idx="1"/>
          </p:nvPr>
        </p:nvSpPr>
        <p:spPr>
          <a:xfrm>
            <a:off x="247275" y="1266325"/>
            <a:ext cx="2542500" cy="552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400"/>
              <a:t>Trait</a:t>
            </a:r>
            <a:endParaRPr sz="2400"/>
          </a:p>
        </p:txBody>
      </p:sp>
      <p:sp>
        <p:nvSpPr>
          <p:cNvPr id="155" name="Google Shape;155;p23"/>
          <p:cNvSpPr txBox="1">
            <a:spLocks noGrp="1"/>
          </p:cNvSpPr>
          <p:nvPr>
            <p:ph type="body" idx="1"/>
          </p:nvPr>
        </p:nvSpPr>
        <p:spPr>
          <a:xfrm>
            <a:off x="3300750" y="1290325"/>
            <a:ext cx="2542500" cy="504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1018"/>
              <a:buNone/>
            </a:pPr>
            <a:r>
              <a:rPr lang="en" sz="2420"/>
              <a:t>Acquired</a:t>
            </a:r>
            <a:endParaRPr sz="2420"/>
          </a:p>
        </p:txBody>
      </p:sp>
      <p:sp>
        <p:nvSpPr>
          <p:cNvPr id="156" name="Google Shape;156;p23"/>
          <p:cNvSpPr txBox="1">
            <a:spLocks noGrp="1"/>
          </p:cNvSpPr>
          <p:nvPr>
            <p:ph type="body" idx="1"/>
          </p:nvPr>
        </p:nvSpPr>
        <p:spPr>
          <a:xfrm>
            <a:off x="6354225" y="1266325"/>
            <a:ext cx="2542500" cy="552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400"/>
              <a:t>Inherited</a:t>
            </a:r>
            <a:endParaRPr sz="2400"/>
          </a:p>
        </p:txBody>
      </p:sp>
      <p:sp>
        <p:nvSpPr>
          <p:cNvPr id="157" name="Google Shape;157;p23"/>
          <p:cNvSpPr txBox="1"/>
          <p:nvPr/>
        </p:nvSpPr>
        <p:spPr>
          <a:xfrm>
            <a:off x="199750" y="1886500"/>
            <a:ext cx="2663400" cy="269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Open Sans"/>
              <a:buChar char="-"/>
            </a:pPr>
            <a:r>
              <a:rPr lang="en" sz="1800" b="1">
                <a:solidFill>
                  <a:schemeClr val="dk2"/>
                </a:solidFill>
                <a:latin typeface="Open Sans"/>
                <a:ea typeface="Open Sans"/>
                <a:cs typeface="Open Sans"/>
                <a:sym typeface="Open Sans"/>
              </a:rPr>
              <a:t>Feature of a living thing</a:t>
            </a:r>
            <a:endParaRPr sz="1800" b="1">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Can vary between members of a species or be consistent</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Examples: Number of toes</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Color of fur</a:t>
            </a:r>
            <a:endParaRPr sz="1800">
              <a:solidFill>
                <a:schemeClr val="dk2"/>
              </a:solidFill>
              <a:latin typeface="Open Sans"/>
              <a:ea typeface="Open Sans"/>
              <a:cs typeface="Open Sans"/>
              <a:sym typeface="Open Sans"/>
            </a:endParaRPr>
          </a:p>
        </p:txBody>
      </p:sp>
      <p:sp>
        <p:nvSpPr>
          <p:cNvPr id="158" name="Google Shape;158;p23"/>
          <p:cNvSpPr txBox="1"/>
          <p:nvPr/>
        </p:nvSpPr>
        <p:spPr>
          <a:xfrm>
            <a:off x="3299500" y="1932825"/>
            <a:ext cx="2703000" cy="269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Open Sans"/>
              <a:buChar char="-"/>
            </a:pPr>
            <a:r>
              <a:rPr lang="en" sz="1800" b="1" dirty="0">
                <a:solidFill>
                  <a:schemeClr val="dk2"/>
                </a:solidFill>
                <a:latin typeface="Open Sans"/>
                <a:ea typeface="Open Sans"/>
                <a:cs typeface="Open Sans"/>
                <a:sym typeface="Open Sans"/>
              </a:rPr>
              <a:t>Gained. The result of learning, diet, injury etc.</a:t>
            </a:r>
            <a:endParaRPr sz="1800" dirty="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dirty="0">
                <a:solidFill>
                  <a:schemeClr val="dk2"/>
                </a:solidFill>
                <a:latin typeface="Open Sans"/>
                <a:ea typeface="Open Sans"/>
                <a:cs typeface="Open Sans"/>
                <a:sym typeface="Open Sans"/>
              </a:rPr>
              <a:t>Acquired traits aren’t from parents, and aren’t passed on to kids</a:t>
            </a:r>
            <a:endParaRPr sz="1800" dirty="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dirty="0">
                <a:solidFill>
                  <a:schemeClr val="dk2"/>
                </a:solidFill>
                <a:latin typeface="Open Sans"/>
                <a:ea typeface="Open Sans"/>
                <a:cs typeface="Open Sans"/>
                <a:sym typeface="Open Sans"/>
              </a:rPr>
              <a:t>Examples:</a:t>
            </a:r>
            <a:br>
              <a:rPr lang="en" sz="1800" dirty="0">
                <a:solidFill>
                  <a:schemeClr val="dk2"/>
                </a:solidFill>
                <a:latin typeface="Open Sans"/>
                <a:ea typeface="Open Sans"/>
                <a:cs typeface="Open Sans"/>
                <a:sym typeface="Open Sans"/>
              </a:rPr>
            </a:br>
            <a:r>
              <a:rPr lang="en" sz="1800" dirty="0">
                <a:solidFill>
                  <a:schemeClr val="dk2"/>
                </a:solidFill>
                <a:latin typeface="Open Sans"/>
                <a:ea typeface="Open Sans"/>
                <a:cs typeface="Open Sans"/>
                <a:sym typeface="Open Sans"/>
              </a:rPr>
              <a:t>Large muscles</a:t>
            </a:r>
          </a:p>
          <a:p>
            <a:pPr marL="457200" lvl="0" indent="-342900" algn="l" rtl="0">
              <a:spcBef>
                <a:spcPts val="0"/>
              </a:spcBef>
              <a:spcAft>
                <a:spcPts val="0"/>
              </a:spcAft>
              <a:buClr>
                <a:schemeClr val="dk2"/>
              </a:buClr>
              <a:buSzPts val="1800"/>
              <a:buFont typeface="Open Sans"/>
              <a:buChar char="-"/>
            </a:pPr>
            <a:r>
              <a:rPr lang="en" sz="1800" dirty="0">
                <a:solidFill>
                  <a:schemeClr val="dk2"/>
                </a:solidFill>
                <a:latin typeface="Open Sans"/>
                <a:ea typeface="Open Sans"/>
                <a:cs typeface="Open Sans"/>
                <a:sym typeface="Open Sans"/>
              </a:rPr>
              <a:t>Dyed hair</a:t>
            </a:r>
            <a:endParaRPr sz="1800" dirty="0">
              <a:solidFill>
                <a:schemeClr val="dk2"/>
              </a:solidFill>
              <a:latin typeface="Open Sans"/>
              <a:ea typeface="Open Sans"/>
              <a:cs typeface="Open Sans"/>
              <a:sym typeface="Open Sans"/>
            </a:endParaRPr>
          </a:p>
        </p:txBody>
      </p:sp>
      <p:sp>
        <p:nvSpPr>
          <p:cNvPr id="159" name="Google Shape;159;p23"/>
          <p:cNvSpPr txBox="1"/>
          <p:nvPr/>
        </p:nvSpPr>
        <p:spPr>
          <a:xfrm>
            <a:off x="6354225" y="2031125"/>
            <a:ext cx="2703000" cy="269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Open Sans"/>
              <a:buChar char="-"/>
            </a:pPr>
            <a:r>
              <a:rPr lang="en" sz="1800" b="1">
                <a:solidFill>
                  <a:schemeClr val="dk2"/>
                </a:solidFill>
                <a:latin typeface="Open Sans"/>
                <a:ea typeface="Open Sans"/>
                <a:cs typeface="Open Sans"/>
                <a:sym typeface="Open Sans"/>
              </a:rPr>
              <a:t>Received from relatives</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Inherited traits are passed down from parents to children</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Not always visible at birth</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Examples:</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Fur color</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Color blindness</a:t>
            </a:r>
            <a:br>
              <a:rPr lang="en" sz="1800">
                <a:solidFill>
                  <a:schemeClr val="dk2"/>
                </a:solidFill>
                <a:latin typeface="Open Sans"/>
                <a:ea typeface="Open Sans"/>
                <a:cs typeface="Open Sans"/>
                <a:sym typeface="Open Sans"/>
              </a:rPr>
            </a:br>
            <a:endParaRPr sz="180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Traits can Change!</a:t>
            </a:r>
            <a:endParaRPr/>
          </a:p>
        </p:txBody>
      </p:sp>
      <p:sp>
        <p:nvSpPr>
          <p:cNvPr id="165" name="Google Shape;165;p24"/>
          <p:cNvSpPr txBox="1">
            <a:spLocks noGrp="1"/>
          </p:cNvSpPr>
          <p:nvPr>
            <p:ph type="body" idx="1"/>
          </p:nvPr>
        </p:nvSpPr>
        <p:spPr>
          <a:xfrm>
            <a:off x="250599" y="1152475"/>
            <a:ext cx="5924289" cy="360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Traits </a:t>
            </a:r>
            <a:r>
              <a:rPr lang="en" b="1" dirty="0"/>
              <a:t>are not</a:t>
            </a:r>
            <a:r>
              <a:rPr lang="en" dirty="0"/>
              <a:t> all a constant thing; many traits can shift over time, and can be influenced by the environment.</a:t>
            </a:r>
            <a:endParaRPr dirty="0"/>
          </a:p>
          <a:p>
            <a:pPr marL="0" lvl="0" indent="0" algn="l" rtl="0">
              <a:spcBef>
                <a:spcPts val="1200"/>
              </a:spcBef>
              <a:spcAft>
                <a:spcPts val="0"/>
              </a:spcAft>
              <a:buNone/>
            </a:pPr>
            <a:endParaRPr dirty="0"/>
          </a:p>
          <a:p>
            <a:pPr marL="457200" lvl="0" indent="0" algn="l" rtl="0">
              <a:spcBef>
                <a:spcPts val="1200"/>
              </a:spcBef>
              <a:spcAft>
                <a:spcPts val="0"/>
              </a:spcAft>
              <a:buNone/>
            </a:pPr>
            <a:r>
              <a:rPr lang="en" i="1" dirty="0"/>
              <a:t>Can you think of any traits you have that have changed?</a:t>
            </a:r>
            <a:endParaRPr i="1" dirty="0"/>
          </a:p>
          <a:p>
            <a:pPr marL="0" lvl="0" indent="0" algn="l" rtl="0">
              <a:spcBef>
                <a:spcPts val="1200"/>
              </a:spcBef>
              <a:spcAft>
                <a:spcPts val="0"/>
              </a:spcAft>
              <a:buNone/>
            </a:pPr>
            <a:endParaRPr dirty="0"/>
          </a:p>
          <a:p>
            <a:pPr marL="457200" lvl="0" indent="0" algn="l" rtl="0">
              <a:spcBef>
                <a:spcPts val="1200"/>
              </a:spcBef>
              <a:spcAft>
                <a:spcPts val="0"/>
              </a:spcAft>
              <a:buNone/>
            </a:pPr>
            <a:r>
              <a:rPr lang="en" i="1" dirty="0"/>
              <a:t>Why do some traits change and others tend not to?</a:t>
            </a:r>
            <a:endParaRPr i="1"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66" name="Google Shape;166;p24"/>
          <p:cNvPicPr preferRelativeResize="0"/>
          <p:nvPr/>
        </p:nvPicPr>
        <p:blipFill>
          <a:blip r:embed="rId3">
            <a:alphaModFix/>
          </a:blip>
          <a:stretch>
            <a:fillRect/>
          </a:stretch>
        </p:blipFill>
        <p:spPr>
          <a:xfrm>
            <a:off x="6397706" y="1246425"/>
            <a:ext cx="2272320" cy="3416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520"/>
              <a:t>Go Beyond - Why do inherited traits often look like they blend? </a:t>
            </a:r>
            <a:endParaRPr sz="2520"/>
          </a:p>
        </p:txBody>
      </p:sp>
      <p:sp>
        <p:nvSpPr>
          <p:cNvPr id="172" name="Google Shape;172;p25"/>
          <p:cNvSpPr txBox="1">
            <a:spLocks noGrp="1"/>
          </p:cNvSpPr>
          <p:nvPr>
            <p:ph type="body" idx="1"/>
          </p:nvPr>
        </p:nvSpPr>
        <p:spPr>
          <a:xfrm>
            <a:off x="311700" y="1152475"/>
            <a:ext cx="4901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Many inherited traits are not controlled by just one switch</a:t>
            </a:r>
            <a:endParaRPr/>
          </a:p>
          <a:p>
            <a:pPr marL="457200" lvl="0" indent="-342900" algn="l" rtl="0">
              <a:spcBef>
                <a:spcPts val="0"/>
              </a:spcBef>
              <a:spcAft>
                <a:spcPts val="0"/>
              </a:spcAft>
              <a:buSzPts val="1800"/>
              <a:buChar char="●"/>
            </a:pPr>
            <a:r>
              <a:rPr lang="en"/>
              <a:t>Most are controlled by several, which are all inherited randomly from each parent</a:t>
            </a:r>
            <a:endParaRPr/>
          </a:p>
          <a:p>
            <a:pPr marL="0" lvl="0" indent="0" algn="l" rtl="0">
              <a:spcBef>
                <a:spcPts val="1200"/>
              </a:spcBef>
              <a:spcAft>
                <a:spcPts val="0"/>
              </a:spcAft>
              <a:buNone/>
            </a:pPr>
            <a:endParaRPr/>
          </a:p>
          <a:p>
            <a:pPr marL="457200" lvl="0" indent="0" algn="l" rtl="0">
              <a:spcBef>
                <a:spcPts val="1200"/>
              </a:spcBef>
              <a:spcAft>
                <a:spcPts val="1200"/>
              </a:spcAft>
              <a:buNone/>
            </a:pPr>
            <a:r>
              <a:rPr lang="en" i="1"/>
              <a:t>Can you think of any other ways inherited traits may be more complicated than in this activity?</a:t>
            </a:r>
            <a:endParaRPr i="1"/>
          </a:p>
        </p:txBody>
      </p:sp>
      <p:sp>
        <p:nvSpPr>
          <p:cNvPr id="173" name="Google Shape;173;p25"/>
          <p:cNvSpPr/>
          <p:nvPr/>
        </p:nvSpPr>
        <p:spPr>
          <a:xfrm>
            <a:off x="5456275" y="1256925"/>
            <a:ext cx="1685700" cy="886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5"/>
          <p:cNvSpPr/>
          <p:nvPr/>
        </p:nvSpPr>
        <p:spPr>
          <a:xfrm>
            <a:off x="7141975" y="1256925"/>
            <a:ext cx="1685700" cy="8862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5"/>
          <p:cNvSpPr/>
          <p:nvPr/>
        </p:nvSpPr>
        <p:spPr>
          <a:xfrm>
            <a:off x="5456275" y="3007975"/>
            <a:ext cx="3375900" cy="886200"/>
          </a:xfrm>
          <a:prstGeom prst="rect">
            <a:avLst/>
          </a:prstGeom>
          <a:gradFill>
            <a:gsLst>
              <a:gs pos="0">
                <a:srgbClr val="FF0000"/>
              </a:gs>
              <a:gs pos="100000">
                <a:srgbClr val="3D85C6"/>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How are Traits Inherited?</a:t>
            </a:r>
            <a:endParaRPr/>
          </a:p>
        </p:txBody>
      </p:sp>
      <p:pic>
        <p:nvPicPr>
          <p:cNvPr id="181" name="Google Shape;181;p26"/>
          <p:cNvPicPr preferRelativeResize="0"/>
          <p:nvPr/>
        </p:nvPicPr>
        <p:blipFill>
          <a:blip r:embed="rId3">
            <a:alphaModFix/>
          </a:blip>
          <a:stretch>
            <a:fillRect/>
          </a:stretch>
        </p:blipFill>
        <p:spPr>
          <a:xfrm>
            <a:off x="1374050" y="2478775"/>
            <a:ext cx="4132675" cy="2664724"/>
          </a:xfrm>
          <a:prstGeom prst="rect">
            <a:avLst/>
          </a:prstGeom>
          <a:noFill/>
          <a:ln>
            <a:noFill/>
          </a:ln>
        </p:spPr>
      </p:pic>
      <p:sp>
        <p:nvSpPr>
          <p:cNvPr id="182" name="Google Shape;182;p26"/>
          <p:cNvSpPr txBox="1"/>
          <p:nvPr/>
        </p:nvSpPr>
        <p:spPr>
          <a:xfrm rot="-5400000">
            <a:off x="7786650" y="3773725"/>
            <a:ext cx="2430600" cy="2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latin typeface="Open Sans"/>
                <a:ea typeface="Open Sans"/>
                <a:cs typeface="Open Sans"/>
                <a:sym typeface="Open Sans"/>
              </a:rPr>
              <a:t>Il</a:t>
            </a:r>
            <a:r>
              <a:rPr lang="en" sz="700">
                <a:solidFill>
                  <a:schemeClr val="dk2"/>
                </a:solidFill>
                <a:latin typeface="Open Sans"/>
                <a:ea typeface="Open Sans"/>
                <a:cs typeface="Open Sans"/>
                <a:sym typeface="Open Sans"/>
              </a:rPr>
              <a:t>lustrations by Mohamed Hassan and GDJ via Pixabay</a:t>
            </a:r>
            <a:endParaRPr sz="700">
              <a:solidFill>
                <a:schemeClr val="dk2"/>
              </a:solidFill>
              <a:latin typeface="Open Sans"/>
              <a:ea typeface="Open Sans"/>
              <a:cs typeface="Open Sans"/>
              <a:sym typeface="Open Sans"/>
            </a:endParaRPr>
          </a:p>
        </p:txBody>
      </p:sp>
      <p:pic>
        <p:nvPicPr>
          <p:cNvPr id="183" name="Google Shape;183;p26"/>
          <p:cNvPicPr preferRelativeResize="0"/>
          <p:nvPr/>
        </p:nvPicPr>
        <p:blipFill>
          <a:blip r:embed="rId4">
            <a:alphaModFix/>
          </a:blip>
          <a:stretch>
            <a:fillRect/>
          </a:stretch>
        </p:blipFill>
        <p:spPr>
          <a:xfrm>
            <a:off x="4825875" y="2770009"/>
            <a:ext cx="2531100" cy="23734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What is DNA?</a:t>
            </a:r>
            <a:endParaRPr/>
          </a:p>
        </p:txBody>
      </p:sp>
      <p:pic>
        <p:nvPicPr>
          <p:cNvPr id="189" name="Google Shape;189;p27" descr="DNA makes you one of a kind—right down to your cells! Nearly every cell in your body holds a copy of your unique deoxyribonucleic acid. This genetic blueprint contains instructions for cells to produce proteins, the building blocks of life. All that complex information is stored within a surprisingly simple code. It's made up of molecules known as bases: cytosine, guanine, adenine, and thymine. These four bases are like words in a special language, which can be arranged like sentences into thousands of sequences. They're called genes, and each one codes a different protein. Genes are responsible for making us who we are! We inherit them from our parents, packaged neatly into structures called chromosomes. Advances in technology have allowed scientists to manipulate DNA to cure diseases, grow heartier crops, and more. But there's still much more to learn about the power and potential of DNA. Get going on your own path to DNA discovery by watching this movie!" title="DNA">
            <a:hlinkClick r:id="rId3"/>
          </p:cNvPr>
          <p:cNvPicPr preferRelativeResize="0"/>
          <p:nvPr/>
        </p:nvPicPr>
        <p:blipFill>
          <a:blip r:embed="rId4">
            <a:alphaModFix/>
          </a:blip>
          <a:stretch>
            <a:fillRect/>
          </a:stretch>
        </p:blipFill>
        <p:spPr>
          <a:xfrm>
            <a:off x="1357800" y="1155625"/>
            <a:ext cx="6428400" cy="3615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What is DNA?</a:t>
            </a:r>
            <a:endParaRPr/>
          </a:p>
        </p:txBody>
      </p:sp>
      <p:sp>
        <p:nvSpPr>
          <p:cNvPr id="195" name="Google Shape;195;p28"/>
          <p:cNvSpPr txBox="1">
            <a:spLocks noGrp="1"/>
          </p:cNvSpPr>
          <p:nvPr>
            <p:ph type="body" idx="1"/>
          </p:nvPr>
        </p:nvSpPr>
        <p:spPr>
          <a:xfrm>
            <a:off x="311700" y="1266325"/>
            <a:ext cx="32838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dirty="0"/>
              <a:t>DNA</a:t>
            </a:r>
            <a:r>
              <a:rPr lang="en" dirty="0"/>
              <a:t> is unique to every living thing, and found inside of nearly every type of cell in the body</a:t>
            </a:r>
            <a:endParaRPr dirty="0"/>
          </a:p>
          <a:p>
            <a:pPr marL="457200" lvl="0" indent="-342900" algn="l" rtl="0">
              <a:spcBef>
                <a:spcPts val="0"/>
              </a:spcBef>
              <a:spcAft>
                <a:spcPts val="0"/>
              </a:spcAft>
              <a:buSzPts val="1800"/>
              <a:buChar char="-"/>
            </a:pPr>
            <a:r>
              <a:rPr lang="en" dirty="0"/>
              <a:t>DNA is the recipe book to make all of the proteins an organism needs to grow, live, and reproduce</a:t>
            </a:r>
            <a:endParaRPr dirty="0"/>
          </a:p>
          <a:p>
            <a:pPr marL="457200" lvl="0" indent="0" algn="l" rtl="0">
              <a:spcBef>
                <a:spcPts val="1200"/>
              </a:spcBef>
              <a:spcAft>
                <a:spcPts val="1200"/>
              </a:spcAft>
              <a:buNone/>
            </a:pPr>
            <a:endParaRPr dirty="0"/>
          </a:p>
        </p:txBody>
      </p:sp>
      <p:pic>
        <p:nvPicPr>
          <p:cNvPr id="196" name="Google Shape;196;p28"/>
          <p:cNvPicPr preferRelativeResize="0"/>
          <p:nvPr/>
        </p:nvPicPr>
        <p:blipFill>
          <a:blip r:embed="rId3">
            <a:alphaModFix/>
          </a:blip>
          <a:stretch>
            <a:fillRect/>
          </a:stretch>
        </p:blipFill>
        <p:spPr>
          <a:xfrm>
            <a:off x="5622975" y="1152425"/>
            <a:ext cx="2167200" cy="3747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How does DNA hold information?</a:t>
            </a:r>
            <a:endParaRPr/>
          </a:p>
        </p:txBody>
      </p:sp>
      <p:sp>
        <p:nvSpPr>
          <p:cNvPr id="202" name="Google Shape;202;p29"/>
          <p:cNvSpPr txBox="1">
            <a:spLocks noGrp="1"/>
          </p:cNvSpPr>
          <p:nvPr>
            <p:ph type="body" idx="1"/>
          </p:nvPr>
        </p:nvSpPr>
        <p:spPr>
          <a:xfrm>
            <a:off x="3778550" y="1266325"/>
            <a:ext cx="5053800" cy="3302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DNA stores its information in its 4 </a:t>
            </a:r>
            <a:r>
              <a:rPr lang="en" b="1" dirty="0"/>
              <a:t>bases</a:t>
            </a:r>
            <a:r>
              <a:rPr lang="en" dirty="0"/>
              <a:t>, which are called </a:t>
            </a:r>
            <a:r>
              <a:rPr lang="en" b="1" dirty="0"/>
              <a:t>C</a:t>
            </a:r>
            <a:r>
              <a:rPr lang="en" dirty="0"/>
              <a:t>ytosine, </a:t>
            </a:r>
            <a:r>
              <a:rPr lang="en" b="1" dirty="0"/>
              <a:t>G</a:t>
            </a:r>
            <a:r>
              <a:rPr lang="en" dirty="0"/>
              <a:t>uanine, </a:t>
            </a:r>
            <a:r>
              <a:rPr lang="en" b="1" dirty="0"/>
              <a:t>A</a:t>
            </a:r>
            <a:r>
              <a:rPr lang="en" dirty="0"/>
              <a:t>denine and </a:t>
            </a:r>
            <a:r>
              <a:rPr lang="en" b="1" dirty="0"/>
              <a:t>T</a:t>
            </a:r>
            <a:r>
              <a:rPr lang="en" dirty="0"/>
              <a:t>hymine</a:t>
            </a:r>
            <a:endParaRPr dirty="0"/>
          </a:p>
          <a:p>
            <a:pPr marL="457200" lvl="0" indent="-342900" algn="l" rtl="0">
              <a:spcBef>
                <a:spcPts val="0"/>
              </a:spcBef>
              <a:spcAft>
                <a:spcPts val="0"/>
              </a:spcAft>
              <a:buSzPts val="1800"/>
              <a:buChar char="-"/>
            </a:pPr>
            <a:r>
              <a:rPr lang="en" dirty="0"/>
              <a:t>Thousands of bases line up to form a </a:t>
            </a:r>
            <a:r>
              <a:rPr lang="en" b="1" dirty="0"/>
              <a:t>gene</a:t>
            </a:r>
            <a:r>
              <a:rPr lang="en" dirty="0"/>
              <a:t>, which usually makes one protein</a:t>
            </a:r>
            <a:endParaRPr dirty="0"/>
          </a:p>
          <a:p>
            <a:pPr marL="457200" lvl="0" indent="-342900" algn="l" rtl="0">
              <a:spcBef>
                <a:spcPts val="0"/>
              </a:spcBef>
              <a:spcAft>
                <a:spcPts val="0"/>
              </a:spcAft>
              <a:buSzPts val="1800"/>
              <a:buChar char="-"/>
            </a:pPr>
            <a:r>
              <a:rPr lang="en" dirty="0"/>
              <a:t>Bases are read in groups of 3 at a time to make a protein. These groups are called </a:t>
            </a:r>
            <a:r>
              <a:rPr lang="en" b="1" dirty="0"/>
              <a:t>codons</a:t>
            </a:r>
            <a:endParaRPr dirty="0"/>
          </a:p>
          <a:p>
            <a:pPr marL="457200" lvl="0" indent="-342900" algn="l" rtl="0">
              <a:spcBef>
                <a:spcPts val="0"/>
              </a:spcBef>
              <a:spcAft>
                <a:spcPts val="0"/>
              </a:spcAft>
              <a:buSzPts val="1800"/>
              <a:buChar char="-"/>
            </a:pPr>
            <a:r>
              <a:rPr lang="en" dirty="0"/>
              <a:t>Each codon codes for the next ingredient of the protein the gene makes</a:t>
            </a:r>
            <a:endParaRPr dirty="0"/>
          </a:p>
        </p:txBody>
      </p:sp>
      <p:pic>
        <p:nvPicPr>
          <p:cNvPr id="203" name="Google Shape;203;p29"/>
          <p:cNvPicPr preferRelativeResize="0"/>
          <p:nvPr/>
        </p:nvPicPr>
        <p:blipFill>
          <a:blip r:embed="rId3">
            <a:alphaModFix/>
          </a:blip>
          <a:stretch>
            <a:fillRect/>
          </a:stretch>
        </p:blipFill>
        <p:spPr>
          <a:xfrm>
            <a:off x="311700" y="1152413"/>
            <a:ext cx="2978300" cy="3770427"/>
          </a:xfrm>
          <a:prstGeom prst="rect">
            <a:avLst/>
          </a:prstGeom>
          <a:noFill/>
          <a:ln>
            <a:noFill/>
          </a:ln>
        </p:spPr>
      </p:pic>
      <p:cxnSp>
        <p:nvCxnSpPr>
          <p:cNvPr id="204" name="Google Shape;204;p29"/>
          <p:cNvCxnSpPr/>
          <p:nvPr/>
        </p:nvCxnSpPr>
        <p:spPr>
          <a:xfrm rot="10800000">
            <a:off x="1098625" y="1253975"/>
            <a:ext cx="1098600" cy="0"/>
          </a:xfrm>
          <a:prstGeom prst="straightConnector1">
            <a:avLst/>
          </a:prstGeom>
          <a:noFill/>
          <a:ln w="28575" cap="flat" cmpd="sng">
            <a:solidFill>
              <a:srgbClr val="000000"/>
            </a:solidFill>
            <a:prstDash val="solid"/>
            <a:round/>
            <a:headEnd type="none" w="med" len="med"/>
            <a:tailEnd type="none" w="med" len="med"/>
          </a:ln>
        </p:spPr>
      </p:cxnSp>
      <p:cxnSp>
        <p:nvCxnSpPr>
          <p:cNvPr id="205" name="Google Shape;205;p29"/>
          <p:cNvCxnSpPr/>
          <p:nvPr/>
        </p:nvCxnSpPr>
        <p:spPr>
          <a:xfrm rot="10800000">
            <a:off x="1098625" y="2571750"/>
            <a:ext cx="1098600" cy="0"/>
          </a:xfrm>
          <a:prstGeom prst="straightConnector1">
            <a:avLst/>
          </a:prstGeom>
          <a:noFill/>
          <a:ln w="28575" cap="flat" cmpd="sng">
            <a:solidFill>
              <a:srgbClr val="000000"/>
            </a:solidFill>
            <a:prstDash val="solid"/>
            <a:round/>
            <a:headEnd type="none" w="med" len="med"/>
            <a:tailEnd type="none" w="med" len="med"/>
          </a:ln>
        </p:spPr>
      </p:cxnSp>
      <p:cxnSp>
        <p:nvCxnSpPr>
          <p:cNvPr id="206" name="Google Shape;206;p29"/>
          <p:cNvCxnSpPr/>
          <p:nvPr/>
        </p:nvCxnSpPr>
        <p:spPr>
          <a:xfrm>
            <a:off x="1115250" y="1270625"/>
            <a:ext cx="0" cy="1298400"/>
          </a:xfrm>
          <a:prstGeom prst="straightConnector1">
            <a:avLst/>
          </a:prstGeom>
          <a:noFill/>
          <a:ln w="28575" cap="flat" cmpd="sng">
            <a:solidFill>
              <a:srgbClr val="000000"/>
            </a:solidFill>
            <a:prstDash val="solid"/>
            <a:round/>
            <a:headEnd type="none" w="med" len="med"/>
            <a:tailEnd type="none" w="med" len="med"/>
          </a:ln>
        </p:spPr>
      </p:cxnSp>
      <p:cxnSp>
        <p:nvCxnSpPr>
          <p:cNvPr id="207" name="Google Shape;207;p29"/>
          <p:cNvCxnSpPr/>
          <p:nvPr/>
        </p:nvCxnSpPr>
        <p:spPr>
          <a:xfrm>
            <a:off x="2530125" y="2552325"/>
            <a:ext cx="183000" cy="1198500"/>
          </a:xfrm>
          <a:prstGeom prst="straightConnector1">
            <a:avLst/>
          </a:prstGeom>
          <a:noFill/>
          <a:ln w="28575" cap="flat" cmpd="sng">
            <a:solidFill>
              <a:srgbClr val="000000"/>
            </a:solidFill>
            <a:prstDash val="solid"/>
            <a:round/>
            <a:headEnd type="stealth" w="med" len="med"/>
            <a:tailEnd type="none" w="med" len="med"/>
          </a:ln>
        </p:spPr>
      </p:cxnSp>
      <p:sp>
        <p:nvSpPr>
          <p:cNvPr id="208" name="Google Shape;208;p29"/>
          <p:cNvSpPr txBox="1"/>
          <p:nvPr/>
        </p:nvSpPr>
        <p:spPr>
          <a:xfrm>
            <a:off x="2430250" y="3883975"/>
            <a:ext cx="765600" cy="2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Open Sans"/>
              <a:ea typeface="Open Sans"/>
              <a:cs typeface="Open Sans"/>
              <a:sym typeface="Open Sans"/>
            </a:endParaRPr>
          </a:p>
        </p:txBody>
      </p:sp>
      <p:sp>
        <p:nvSpPr>
          <p:cNvPr id="209" name="Google Shape;209;p29"/>
          <p:cNvSpPr txBox="1"/>
          <p:nvPr/>
        </p:nvSpPr>
        <p:spPr>
          <a:xfrm>
            <a:off x="2430250" y="3641275"/>
            <a:ext cx="9321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Base</a:t>
            </a:r>
            <a:endParaRPr sz="1800">
              <a:solidFill>
                <a:schemeClr val="dk2"/>
              </a:solidFill>
              <a:latin typeface="Open Sans"/>
              <a:ea typeface="Open Sans"/>
              <a:cs typeface="Open Sans"/>
              <a:sym typeface="Open Sans"/>
            </a:endParaRPr>
          </a:p>
        </p:txBody>
      </p:sp>
      <p:sp>
        <p:nvSpPr>
          <p:cNvPr id="210" name="Google Shape;210;p29"/>
          <p:cNvSpPr txBox="1"/>
          <p:nvPr/>
        </p:nvSpPr>
        <p:spPr>
          <a:xfrm>
            <a:off x="183150" y="1589500"/>
            <a:ext cx="9321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Codon</a:t>
            </a:r>
            <a:endParaRPr sz="1800">
              <a:solidFill>
                <a:schemeClr val="dk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Why are proteins important?</a:t>
            </a:r>
            <a:endParaRPr/>
          </a:p>
        </p:txBody>
      </p:sp>
      <p:sp>
        <p:nvSpPr>
          <p:cNvPr id="216" name="Google Shape;216;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Proteins </a:t>
            </a:r>
            <a:r>
              <a:rPr lang="en"/>
              <a:t>are the tools of the body, performing many functions around the body, from carrying nutrients, contracting muscles, forming structures, fighting disease, and more.</a:t>
            </a:r>
            <a:endParaRPr/>
          </a:p>
        </p:txBody>
      </p:sp>
      <p:pic>
        <p:nvPicPr>
          <p:cNvPr id="217" name="Google Shape;217;p30"/>
          <p:cNvPicPr preferRelativeResize="0"/>
          <p:nvPr/>
        </p:nvPicPr>
        <p:blipFill>
          <a:blip r:embed="rId3">
            <a:alphaModFix/>
          </a:blip>
          <a:stretch>
            <a:fillRect/>
          </a:stretch>
        </p:blipFill>
        <p:spPr>
          <a:xfrm>
            <a:off x="6260550" y="2435825"/>
            <a:ext cx="2571750" cy="2571750"/>
          </a:xfrm>
          <a:prstGeom prst="rect">
            <a:avLst/>
          </a:prstGeom>
          <a:noFill/>
          <a:ln>
            <a:noFill/>
          </a:ln>
        </p:spPr>
      </p:pic>
      <p:sp>
        <p:nvSpPr>
          <p:cNvPr id="218" name="Google Shape;218;p30"/>
          <p:cNvSpPr txBox="1"/>
          <p:nvPr/>
        </p:nvSpPr>
        <p:spPr>
          <a:xfrm>
            <a:off x="4047400" y="2571750"/>
            <a:ext cx="2350800" cy="19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2"/>
                </a:solidFill>
                <a:latin typeface="Open Sans"/>
                <a:ea typeface="Open Sans"/>
                <a:cs typeface="Open Sans"/>
                <a:sym typeface="Open Sans"/>
              </a:rPr>
              <a:t>Hemoglobin, which lets red blood cells carry oxygen —&gt;</a:t>
            </a: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dirty="0">
                <a:solidFill>
                  <a:schemeClr val="dk2"/>
                </a:solidFill>
                <a:latin typeface="Open Sans"/>
                <a:ea typeface="Open Sans"/>
                <a:cs typeface="Open Sans"/>
                <a:sym typeface="Open Sans"/>
              </a:rPr>
              <a:t>&lt;— Myosin, which helps contract your muscles</a:t>
            </a:r>
            <a:endParaRPr sz="1800" dirty="0">
              <a:solidFill>
                <a:schemeClr val="dk2"/>
              </a:solidFill>
              <a:latin typeface="Open Sans"/>
              <a:ea typeface="Open Sans"/>
              <a:cs typeface="Open Sans"/>
              <a:sym typeface="Open Sans"/>
            </a:endParaRPr>
          </a:p>
        </p:txBody>
      </p:sp>
      <p:pic>
        <p:nvPicPr>
          <p:cNvPr id="219" name="Google Shape;219;p30"/>
          <p:cNvPicPr preferRelativeResize="0"/>
          <p:nvPr/>
        </p:nvPicPr>
        <p:blipFill>
          <a:blip r:embed="rId4">
            <a:alphaModFix/>
          </a:blip>
          <a:stretch>
            <a:fillRect/>
          </a:stretch>
        </p:blipFill>
        <p:spPr>
          <a:xfrm>
            <a:off x="82805" y="2579500"/>
            <a:ext cx="4049901" cy="22844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311700" y="310325"/>
            <a:ext cx="19938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Game Time</a:t>
            </a:r>
            <a:endParaRPr/>
          </a:p>
        </p:txBody>
      </p:sp>
      <p:sp>
        <p:nvSpPr>
          <p:cNvPr id="225" name="Google Shape;225;p31"/>
          <p:cNvSpPr txBox="1">
            <a:spLocks noGrp="1"/>
          </p:cNvSpPr>
          <p:nvPr>
            <p:ph type="body" idx="1"/>
          </p:nvPr>
        </p:nvSpPr>
        <p:spPr>
          <a:xfrm>
            <a:off x="311700" y="39961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u="sng">
                <a:solidFill>
                  <a:schemeClr val="hlink"/>
                </a:solidFill>
                <a:hlinkClick r:id="rId3"/>
              </a:rPr>
              <a:t>https://askabiologist.asu.edu/games-sims/monster-maker-game</a:t>
            </a:r>
            <a:r>
              <a:rPr lang="en"/>
              <a:t> </a:t>
            </a:r>
            <a:endParaRPr/>
          </a:p>
        </p:txBody>
      </p:sp>
      <p:pic>
        <p:nvPicPr>
          <p:cNvPr id="226" name="Google Shape;226;p31"/>
          <p:cNvPicPr preferRelativeResize="0"/>
          <p:nvPr/>
        </p:nvPicPr>
        <p:blipFill>
          <a:blip r:embed="rId4">
            <a:alphaModFix/>
          </a:blip>
          <a:stretch>
            <a:fillRect/>
          </a:stretch>
        </p:blipFill>
        <p:spPr>
          <a:xfrm>
            <a:off x="513750" y="1119701"/>
            <a:ext cx="7857526" cy="1834300"/>
          </a:xfrm>
          <a:prstGeom prst="rect">
            <a:avLst/>
          </a:prstGeom>
          <a:noFill/>
          <a:ln>
            <a:noFill/>
          </a:ln>
        </p:spPr>
      </p:pic>
      <p:pic>
        <p:nvPicPr>
          <p:cNvPr id="227" name="Google Shape;227;p31"/>
          <p:cNvPicPr preferRelativeResize="0"/>
          <p:nvPr/>
        </p:nvPicPr>
        <p:blipFill>
          <a:blip r:embed="rId5">
            <a:alphaModFix/>
          </a:blip>
          <a:stretch>
            <a:fillRect/>
          </a:stretch>
        </p:blipFill>
        <p:spPr>
          <a:xfrm>
            <a:off x="7304900" y="2487625"/>
            <a:ext cx="1489800" cy="1556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40"/>
              <a:t>What about you is unique? What’s similar?</a:t>
            </a:r>
            <a:endParaRPr sz="3240"/>
          </a:p>
        </p:txBody>
      </p:sp>
      <p:pic>
        <p:nvPicPr>
          <p:cNvPr id="75" name="Google Shape;75;p14"/>
          <p:cNvPicPr preferRelativeResize="0"/>
          <p:nvPr/>
        </p:nvPicPr>
        <p:blipFill>
          <a:blip r:embed="rId3">
            <a:alphaModFix/>
          </a:blip>
          <a:stretch>
            <a:fillRect/>
          </a:stretch>
        </p:blipFill>
        <p:spPr>
          <a:xfrm>
            <a:off x="1806213" y="1152425"/>
            <a:ext cx="5531574" cy="3686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233" name="Google Shape;233;p32"/>
          <p:cNvSpPr txBox="1">
            <a:spLocks noGrp="1"/>
          </p:cNvSpPr>
          <p:nvPr>
            <p:ph type="body" idx="1"/>
          </p:nvPr>
        </p:nvSpPr>
        <p:spPr>
          <a:xfrm>
            <a:off x="4394450" y="1266325"/>
            <a:ext cx="4437900" cy="33027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What parts of the game do you think are similar to how DNA works? What parts do you think are different?</a:t>
            </a:r>
            <a:endParaRPr/>
          </a:p>
          <a:p>
            <a:pPr marL="457200" lvl="0" indent="-342900" algn="l" rtl="0">
              <a:spcBef>
                <a:spcPts val="0"/>
              </a:spcBef>
              <a:spcAft>
                <a:spcPts val="0"/>
              </a:spcAft>
              <a:buSzPts val="1800"/>
              <a:buChar char="-"/>
            </a:pPr>
            <a:r>
              <a:rPr lang="en"/>
              <a:t>Why do you think the letters came from groups of 3 circles? What do you think that represents?</a:t>
            </a:r>
            <a:endParaRPr/>
          </a:p>
          <a:p>
            <a:pPr marL="457200" lvl="0" indent="-342900" algn="l" rtl="0">
              <a:spcBef>
                <a:spcPts val="0"/>
              </a:spcBef>
              <a:spcAft>
                <a:spcPts val="0"/>
              </a:spcAft>
              <a:buSzPts val="1800"/>
              <a:buChar char="-"/>
            </a:pPr>
            <a:r>
              <a:rPr lang="en"/>
              <a:t>What did the different colors/patterns represent?</a:t>
            </a:r>
            <a:endParaRPr/>
          </a:p>
          <a:p>
            <a:pPr marL="457200" lvl="0" indent="-342900" algn="l" rtl="0">
              <a:spcBef>
                <a:spcPts val="0"/>
              </a:spcBef>
              <a:spcAft>
                <a:spcPts val="0"/>
              </a:spcAft>
              <a:buSzPts val="1800"/>
              <a:buChar char="-"/>
            </a:pPr>
            <a:r>
              <a:rPr lang="en"/>
              <a:t>How are traits passed down from generation to generation?</a:t>
            </a:r>
            <a:endParaRPr/>
          </a:p>
        </p:txBody>
      </p:sp>
      <p:pic>
        <p:nvPicPr>
          <p:cNvPr id="234" name="Google Shape;234;p32"/>
          <p:cNvPicPr preferRelativeResize="0"/>
          <p:nvPr/>
        </p:nvPicPr>
        <p:blipFill>
          <a:blip r:embed="rId3">
            <a:alphaModFix/>
          </a:blip>
          <a:stretch>
            <a:fillRect/>
          </a:stretch>
        </p:blipFill>
        <p:spPr>
          <a:xfrm flipH="1">
            <a:off x="818225" y="1266325"/>
            <a:ext cx="3326525" cy="313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Your Knowledge</a:t>
            </a:r>
            <a:endParaRPr/>
          </a:p>
        </p:txBody>
      </p:sp>
      <p:sp>
        <p:nvSpPr>
          <p:cNvPr id="240" name="Google Shape;240;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On your whiteboard, define the following terms:</a:t>
            </a:r>
            <a:endParaRPr/>
          </a:p>
          <a:p>
            <a:pPr marL="0" lvl="0" indent="0" algn="l" rtl="0">
              <a:spcBef>
                <a:spcPts val="1200"/>
              </a:spcBef>
              <a:spcAft>
                <a:spcPts val="0"/>
              </a:spcAft>
              <a:buNone/>
            </a:pPr>
            <a:endParaRPr/>
          </a:p>
          <a:p>
            <a:pPr marL="0" lvl="0" indent="0" algn="ctr" rtl="0">
              <a:spcBef>
                <a:spcPts val="0"/>
              </a:spcBef>
              <a:spcAft>
                <a:spcPts val="0"/>
              </a:spcAft>
              <a:buNone/>
            </a:pPr>
            <a:r>
              <a:rPr lang="en" sz="2600">
                <a:solidFill>
                  <a:srgbClr val="000000"/>
                </a:solidFill>
                <a:latin typeface="PT Sans Narrow"/>
                <a:ea typeface="PT Sans Narrow"/>
                <a:cs typeface="PT Sans Narrow"/>
                <a:sym typeface="PT Sans Narrow"/>
              </a:rPr>
              <a:t>    Trait                                                              Acquired</a:t>
            </a:r>
            <a:endParaRPr sz="2600">
              <a:solidFill>
                <a:srgbClr val="000000"/>
              </a:solidFill>
              <a:latin typeface="PT Sans Narrow"/>
              <a:ea typeface="PT Sans Narrow"/>
              <a:cs typeface="PT Sans Narrow"/>
              <a:sym typeface="PT Sans Narrow"/>
            </a:endParaRPr>
          </a:p>
          <a:p>
            <a:pPr marL="0" lvl="0" indent="0" algn="ctr" rtl="0">
              <a:spcBef>
                <a:spcPts val="0"/>
              </a:spcBef>
              <a:spcAft>
                <a:spcPts val="0"/>
              </a:spcAft>
              <a:buNone/>
            </a:pPr>
            <a:endParaRPr sz="2600">
              <a:solidFill>
                <a:srgbClr val="000000"/>
              </a:solidFill>
              <a:latin typeface="PT Sans Narrow"/>
              <a:ea typeface="PT Sans Narrow"/>
              <a:cs typeface="PT Sans Narrow"/>
              <a:sym typeface="PT Sans Narrow"/>
            </a:endParaRPr>
          </a:p>
          <a:p>
            <a:pPr marL="0" lvl="0" indent="0" algn="ctr" rtl="0">
              <a:spcBef>
                <a:spcPts val="0"/>
              </a:spcBef>
              <a:spcAft>
                <a:spcPts val="0"/>
              </a:spcAft>
              <a:buNone/>
            </a:pPr>
            <a:r>
              <a:rPr lang="en" sz="2600">
                <a:solidFill>
                  <a:srgbClr val="000000"/>
                </a:solidFill>
                <a:latin typeface="PT Sans Narrow"/>
                <a:ea typeface="PT Sans Narrow"/>
                <a:cs typeface="PT Sans Narrow"/>
                <a:sym typeface="PT Sans Narrow"/>
              </a:rPr>
              <a:t>Inherited                                                             DNA</a:t>
            </a:r>
            <a:endParaRPr sz="3300">
              <a:latin typeface="PT Sans Narrow"/>
              <a:ea typeface="PT Sans Narrow"/>
              <a:cs typeface="PT Sans Narrow"/>
              <a:sym typeface="PT Sans Narrow"/>
            </a:endParaRPr>
          </a:p>
        </p:txBody>
      </p:sp>
      <p:pic>
        <p:nvPicPr>
          <p:cNvPr id="241" name="Google Shape;241;p33" descr="Free homework education exam vector" title="Download free HD stock image of Homework Education"/>
          <p:cNvPicPr preferRelativeResize="0"/>
          <p:nvPr/>
        </p:nvPicPr>
        <p:blipFill>
          <a:blip r:embed="rId3">
            <a:alphaModFix/>
          </a:blip>
          <a:stretch>
            <a:fillRect/>
          </a:stretch>
        </p:blipFill>
        <p:spPr>
          <a:xfrm>
            <a:off x="2931100" y="1895025"/>
            <a:ext cx="3048750" cy="3048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Your Knowledge</a:t>
            </a:r>
            <a:endParaRPr/>
          </a:p>
        </p:txBody>
      </p:sp>
      <p:sp>
        <p:nvSpPr>
          <p:cNvPr id="247" name="Google Shape;247;p34"/>
          <p:cNvSpPr txBox="1">
            <a:spLocks noGrp="1"/>
          </p:cNvSpPr>
          <p:nvPr>
            <p:ph type="body" idx="1"/>
          </p:nvPr>
        </p:nvSpPr>
        <p:spPr>
          <a:xfrm>
            <a:off x="298175" y="1250825"/>
            <a:ext cx="8520600" cy="330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Pair up with another group and help them improve their definitions.</a:t>
            </a:r>
            <a:endParaRPr/>
          </a:p>
          <a:p>
            <a:pPr marL="0" lvl="0" indent="0" algn="l" rtl="0">
              <a:spcBef>
                <a:spcPts val="1200"/>
              </a:spcBef>
              <a:spcAft>
                <a:spcPts val="0"/>
              </a:spcAft>
              <a:buNone/>
            </a:pPr>
            <a:endParaRPr/>
          </a:p>
          <a:p>
            <a:pPr marL="0" lvl="0" indent="0" algn="ctr" rtl="0">
              <a:spcBef>
                <a:spcPts val="0"/>
              </a:spcBef>
              <a:spcAft>
                <a:spcPts val="0"/>
              </a:spcAft>
              <a:buNone/>
            </a:pPr>
            <a:r>
              <a:rPr lang="en" sz="2600">
                <a:solidFill>
                  <a:srgbClr val="000000"/>
                </a:solidFill>
                <a:latin typeface="PT Sans Narrow"/>
                <a:ea typeface="PT Sans Narrow"/>
                <a:cs typeface="PT Sans Narrow"/>
                <a:sym typeface="PT Sans Narrow"/>
              </a:rPr>
              <a:t>        Trait                                                              Acquired</a:t>
            </a:r>
            <a:endParaRPr sz="2600">
              <a:solidFill>
                <a:srgbClr val="000000"/>
              </a:solidFill>
              <a:latin typeface="PT Sans Narrow"/>
              <a:ea typeface="PT Sans Narrow"/>
              <a:cs typeface="PT Sans Narrow"/>
              <a:sym typeface="PT Sans Narrow"/>
            </a:endParaRPr>
          </a:p>
          <a:p>
            <a:pPr marL="0" lvl="0" indent="0" algn="ctr" rtl="0">
              <a:spcBef>
                <a:spcPts val="0"/>
              </a:spcBef>
              <a:spcAft>
                <a:spcPts val="0"/>
              </a:spcAft>
              <a:buNone/>
            </a:pPr>
            <a:endParaRPr sz="2600">
              <a:solidFill>
                <a:srgbClr val="000000"/>
              </a:solidFill>
              <a:latin typeface="PT Sans Narrow"/>
              <a:ea typeface="PT Sans Narrow"/>
              <a:cs typeface="PT Sans Narrow"/>
              <a:sym typeface="PT Sans Narrow"/>
            </a:endParaRPr>
          </a:p>
          <a:p>
            <a:pPr marL="0" lvl="0" indent="0" algn="ctr" rtl="0">
              <a:spcBef>
                <a:spcPts val="0"/>
              </a:spcBef>
              <a:spcAft>
                <a:spcPts val="0"/>
              </a:spcAft>
              <a:buNone/>
            </a:pPr>
            <a:r>
              <a:rPr lang="en" sz="2600">
                <a:solidFill>
                  <a:srgbClr val="000000"/>
                </a:solidFill>
                <a:latin typeface="PT Sans Narrow"/>
                <a:ea typeface="PT Sans Narrow"/>
                <a:cs typeface="PT Sans Narrow"/>
                <a:sym typeface="PT Sans Narrow"/>
              </a:rPr>
              <a:t>Inherited                                                             DNA</a:t>
            </a:r>
            <a:endParaRPr sz="3300">
              <a:latin typeface="PT Sans Narrow"/>
              <a:ea typeface="PT Sans Narrow"/>
              <a:cs typeface="PT Sans Narrow"/>
              <a:sym typeface="PT Sans Narrow"/>
            </a:endParaRPr>
          </a:p>
          <a:p>
            <a:pPr marL="0" lvl="0" indent="0" algn="ctr" rtl="0">
              <a:spcBef>
                <a:spcPts val="0"/>
              </a:spcBef>
              <a:spcAft>
                <a:spcPts val="0"/>
              </a:spcAft>
              <a:buNone/>
            </a:pPr>
            <a:endParaRPr sz="2600">
              <a:solidFill>
                <a:srgbClr val="000000"/>
              </a:solidFill>
              <a:latin typeface="PT Sans Narrow"/>
              <a:ea typeface="PT Sans Narrow"/>
              <a:cs typeface="PT Sans Narrow"/>
              <a:sym typeface="PT Sans Narrow"/>
            </a:endParaRPr>
          </a:p>
        </p:txBody>
      </p:sp>
      <p:pic>
        <p:nvPicPr>
          <p:cNvPr id="248" name="Google Shape;248;p34" descr="Free homework education exam vector" title="Download free HD stock image of Homework Education"/>
          <p:cNvPicPr preferRelativeResize="0"/>
          <p:nvPr/>
        </p:nvPicPr>
        <p:blipFill>
          <a:blip r:embed="rId3">
            <a:alphaModFix/>
          </a:blip>
          <a:stretch>
            <a:fillRect/>
          </a:stretch>
        </p:blipFill>
        <p:spPr>
          <a:xfrm>
            <a:off x="2953650" y="1754500"/>
            <a:ext cx="3209651" cy="32096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311700" y="256675"/>
            <a:ext cx="8520600" cy="588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 Attributions</a:t>
            </a:r>
            <a:endParaRPr/>
          </a:p>
        </p:txBody>
      </p:sp>
      <p:sp>
        <p:nvSpPr>
          <p:cNvPr id="254" name="Google Shape;254;p35"/>
          <p:cNvSpPr txBox="1">
            <a:spLocks noGrp="1"/>
          </p:cNvSpPr>
          <p:nvPr>
            <p:ph type="body" idx="1"/>
          </p:nvPr>
        </p:nvSpPr>
        <p:spPr>
          <a:xfrm>
            <a:off x="311700" y="845275"/>
            <a:ext cx="8520600" cy="372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Slide 2</a:t>
            </a:r>
            <a:endParaRPr sz="1000"/>
          </a:p>
          <a:p>
            <a:pPr marL="0" lvl="0" indent="0" algn="l" rtl="0">
              <a:lnSpc>
                <a:spcPct val="100000"/>
              </a:lnSpc>
              <a:spcBef>
                <a:spcPts val="1200"/>
              </a:spcBef>
              <a:spcAft>
                <a:spcPts val="0"/>
              </a:spcAft>
              <a:buNone/>
            </a:pPr>
            <a:r>
              <a:rPr lang="en" sz="1000"/>
              <a:t>“A litter of kittens suckling their mother” by Laitche- Own Work. Licensed under Public Domain via Wikimedia Commons - https://commons.wikimedia.org/wiki/File:Laitche-P013.jpg</a:t>
            </a:r>
            <a:endParaRPr sz="1000"/>
          </a:p>
          <a:p>
            <a:pPr marL="0" lvl="0" indent="0" algn="l" rtl="0">
              <a:lnSpc>
                <a:spcPct val="100000"/>
              </a:lnSpc>
              <a:spcBef>
                <a:spcPts val="1200"/>
              </a:spcBef>
              <a:spcAft>
                <a:spcPts val="0"/>
              </a:spcAft>
              <a:buNone/>
            </a:pPr>
            <a:r>
              <a:rPr lang="en" sz="1000"/>
              <a:t>“Obama family portrait in the Green Room” by Annie Leibovitz / Released by White House Photo Office. Licensed under Public Domain via Wikimedia Commons - https://commons.wikimedia.org/wiki/File:Obama_family_portrait_in_the_Green_Room.jpg</a:t>
            </a:r>
            <a:endParaRPr sz="1000"/>
          </a:p>
          <a:p>
            <a:pPr marL="0" lvl="0" indent="0" algn="l" rtl="0">
              <a:lnSpc>
                <a:spcPct val="100000"/>
              </a:lnSpc>
              <a:spcBef>
                <a:spcPts val="1200"/>
              </a:spcBef>
              <a:spcAft>
                <a:spcPts val="0"/>
              </a:spcAft>
              <a:buNone/>
            </a:pPr>
            <a:r>
              <a:rPr lang="en" sz="1000"/>
              <a:t>Slide 3</a:t>
            </a:r>
            <a:endParaRPr sz="1000"/>
          </a:p>
          <a:p>
            <a:pPr marL="0" lvl="0" indent="0" algn="l" rtl="0">
              <a:lnSpc>
                <a:spcPct val="100000"/>
              </a:lnSpc>
              <a:spcBef>
                <a:spcPts val="1200"/>
              </a:spcBef>
              <a:spcAft>
                <a:spcPts val="0"/>
              </a:spcAft>
              <a:buNone/>
            </a:pPr>
            <a:r>
              <a:rPr lang="en" sz="1000"/>
              <a:t>“Crowd of people crowd football fans” by KeithJJ. Licensed under Pixabay Content license - https://pixabay.com/photos/crowd-of-people-crowd-football-fans-1488213/</a:t>
            </a:r>
            <a:endParaRPr sz="1000"/>
          </a:p>
          <a:p>
            <a:pPr marL="0" lvl="0" indent="0" algn="l" rtl="0">
              <a:lnSpc>
                <a:spcPct val="100000"/>
              </a:lnSpc>
              <a:spcBef>
                <a:spcPts val="1200"/>
              </a:spcBef>
              <a:spcAft>
                <a:spcPts val="0"/>
              </a:spcAft>
              <a:buNone/>
            </a:pPr>
            <a:r>
              <a:rPr lang="en" sz="1000"/>
              <a:t>Slide 4</a:t>
            </a:r>
            <a:endParaRPr sz="1000"/>
          </a:p>
          <a:p>
            <a:pPr marL="0" lvl="0" indent="0" algn="l" rtl="0">
              <a:lnSpc>
                <a:spcPct val="100000"/>
              </a:lnSpc>
              <a:spcBef>
                <a:spcPts val="1200"/>
              </a:spcBef>
              <a:spcAft>
                <a:spcPts val="0"/>
              </a:spcAft>
              <a:buNone/>
            </a:pPr>
            <a:r>
              <a:rPr lang="en" sz="1000"/>
              <a:t>“Snow pea flowers” by Bmdavll. Licensed under CC BY-SA 4.0 via Wikimedia Commons - </a:t>
            </a:r>
            <a:r>
              <a:rPr lang="en" sz="1000" u="sng">
                <a:solidFill>
                  <a:schemeClr val="hlink"/>
                </a:solidFill>
                <a:hlinkClick r:id="rId3"/>
              </a:rPr>
              <a:t>https://commons.wikimedia.org/wiki/File:Snow_pea_flowers.jpg</a:t>
            </a:r>
            <a:endParaRPr sz="1000"/>
          </a:p>
          <a:p>
            <a:pPr marL="0" lvl="0" indent="0" algn="l" rtl="0">
              <a:lnSpc>
                <a:spcPct val="100000"/>
              </a:lnSpc>
              <a:spcBef>
                <a:spcPts val="1200"/>
              </a:spcBef>
              <a:spcAft>
                <a:spcPts val="0"/>
              </a:spcAft>
              <a:buNone/>
            </a:pPr>
            <a:r>
              <a:rPr lang="en" sz="1000"/>
              <a:t>Slide 7</a:t>
            </a:r>
            <a:endParaRPr sz="1000"/>
          </a:p>
          <a:p>
            <a:pPr marL="0" lvl="0" indent="0" algn="l" rtl="0">
              <a:lnSpc>
                <a:spcPct val="100000"/>
              </a:lnSpc>
              <a:spcBef>
                <a:spcPts val="1200"/>
              </a:spcBef>
              <a:spcAft>
                <a:spcPts val="1200"/>
              </a:spcAft>
              <a:buNone/>
            </a:pPr>
            <a:r>
              <a:rPr lang="en" sz="950">
                <a:solidFill>
                  <a:srgbClr val="666666"/>
                </a:solidFill>
                <a:highlight>
                  <a:schemeClr val="lt1"/>
                </a:highlight>
              </a:rPr>
              <a:t>Image by Gustavo Ferreira Gustavo via Pixabay</a:t>
            </a:r>
            <a:br>
              <a:rPr lang="en" sz="1000"/>
            </a:br>
            <a:br>
              <a:rPr lang="en" sz="1000"/>
            </a:b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311700" y="256675"/>
            <a:ext cx="8520600" cy="588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 Attributions</a:t>
            </a:r>
            <a:endParaRPr/>
          </a:p>
        </p:txBody>
      </p:sp>
      <p:sp>
        <p:nvSpPr>
          <p:cNvPr id="260" name="Google Shape;260;p36"/>
          <p:cNvSpPr txBox="1">
            <a:spLocks noGrp="1"/>
          </p:cNvSpPr>
          <p:nvPr>
            <p:ph type="body" idx="1"/>
          </p:nvPr>
        </p:nvSpPr>
        <p:spPr>
          <a:xfrm>
            <a:off x="311700" y="845275"/>
            <a:ext cx="8520600" cy="372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Slide 8</a:t>
            </a:r>
            <a:endParaRPr sz="1000"/>
          </a:p>
          <a:p>
            <a:pPr marL="0" lvl="0" indent="0" algn="l" rtl="0">
              <a:lnSpc>
                <a:spcPct val="100000"/>
              </a:lnSpc>
              <a:spcBef>
                <a:spcPts val="1200"/>
              </a:spcBef>
              <a:spcAft>
                <a:spcPts val="0"/>
              </a:spcAft>
              <a:buNone/>
            </a:pPr>
            <a:r>
              <a:rPr lang="en" sz="1000"/>
              <a:t>“Deep Blue eye” by Flickr Upload Botl. Licensed under CC 2.0 via Wikimedia Commons - https://commons.wikimedia.org/wiki/File:Deep_Blue_eye.jpg</a:t>
            </a:r>
            <a:endParaRPr sz="1000"/>
          </a:p>
          <a:p>
            <a:pPr marL="0" lvl="0" indent="0" algn="l" rtl="0">
              <a:lnSpc>
                <a:spcPct val="100000"/>
              </a:lnSpc>
              <a:spcBef>
                <a:spcPts val="1200"/>
              </a:spcBef>
              <a:spcAft>
                <a:spcPts val="0"/>
              </a:spcAft>
              <a:buNone/>
            </a:pPr>
            <a:r>
              <a:rPr lang="en" sz="1000"/>
              <a:t>“Northern leopard frog with missing limb” by U.S. Fish and Wildlife Service Headquarters. Licensed under Public Domain via Wikimedia Commons - https://commons.wikimedia.org/wiki/File:Northern_leopard_frog_with_missing_limb._(10820607003).jpg</a:t>
            </a:r>
            <a:endParaRPr sz="1000"/>
          </a:p>
          <a:p>
            <a:pPr marL="0" lvl="0" indent="0" algn="l" rtl="0">
              <a:lnSpc>
                <a:spcPct val="100000"/>
              </a:lnSpc>
              <a:spcBef>
                <a:spcPts val="1200"/>
              </a:spcBef>
              <a:spcAft>
                <a:spcPts val="0"/>
              </a:spcAft>
              <a:buNone/>
            </a:pPr>
            <a:r>
              <a:rPr lang="en" sz="1000"/>
              <a:t>“Siblings Family Portrait Love Care” by Liliya Arslanova. Licensed under Pixabay Content license - https://pixabay.com/photos/siblings-family-portrait-love-care-7103506/</a:t>
            </a:r>
            <a:endParaRPr sz="1000"/>
          </a:p>
          <a:p>
            <a:pPr marL="0" lvl="0" indent="0" algn="l" rtl="0">
              <a:lnSpc>
                <a:spcPct val="100000"/>
              </a:lnSpc>
              <a:spcBef>
                <a:spcPts val="1200"/>
              </a:spcBef>
              <a:spcAft>
                <a:spcPts val="0"/>
              </a:spcAft>
              <a:buNone/>
            </a:pPr>
            <a:r>
              <a:rPr lang="en" sz="1000"/>
              <a:t>Slide 10</a:t>
            </a:r>
            <a:endParaRPr sz="1000"/>
          </a:p>
          <a:p>
            <a:pPr marL="0" lvl="0" indent="0" algn="l" rtl="0">
              <a:lnSpc>
                <a:spcPct val="100000"/>
              </a:lnSpc>
              <a:spcBef>
                <a:spcPts val="1200"/>
              </a:spcBef>
              <a:spcAft>
                <a:spcPts val="0"/>
              </a:spcAft>
              <a:buNone/>
            </a:pPr>
            <a:r>
              <a:rPr lang="en" sz="1000"/>
              <a:t>“Flamingo and offspring” by Steve. Licensed under CC BY-SA 2.0 via Wikimedia Commons - </a:t>
            </a:r>
            <a:r>
              <a:rPr lang="en" sz="1000" u="sng">
                <a:solidFill>
                  <a:schemeClr val="hlink"/>
                </a:solidFill>
                <a:hlinkClick r:id="rId3"/>
              </a:rPr>
              <a:t>https://commons.wikimedia.org/wiki/File:Flamingo_and_offspring.jpg</a:t>
            </a:r>
            <a:endParaRPr sz="1000"/>
          </a:p>
          <a:p>
            <a:pPr marL="0" lvl="0" indent="0" algn="l" rtl="0">
              <a:lnSpc>
                <a:spcPct val="100000"/>
              </a:lnSpc>
              <a:spcBef>
                <a:spcPts val="1200"/>
              </a:spcBef>
              <a:spcAft>
                <a:spcPts val="0"/>
              </a:spcAft>
              <a:buNone/>
            </a:pPr>
            <a:r>
              <a:rPr lang="en" sz="1000"/>
              <a:t>Slide 12</a:t>
            </a:r>
            <a:endParaRPr sz="1000"/>
          </a:p>
          <a:p>
            <a:pPr marL="0" lvl="0" indent="0" algn="l" rtl="0">
              <a:lnSpc>
                <a:spcPct val="100000"/>
              </a:lnSpc>
              <a:spcBef>
                <a:spcPts val="1200"/>
              </a:spcBef>
              <a:spcAft>
                <a:spcPts val="0"/>
              </a:spcAft>
              <a:buNone/>
            </a:pPr>
            <a:r>
              <a:rPr lang="en" sz="1000"/>
              <a:t>Illustrations by Mohamed Hassan and GDJ via Pixabay</a:t>
            </a:r>
            <a:endParaRPr sz="1000"/>
          </a:p>
          <a:p>
            <a:pPr marL="0" lvl="0" indent="0" algn="l" rtl="0">
              <a:lnSpc>
                <a:spcPct val="100000"/>
              </a:lnSpc>
              <a:spcBef>
                <a:spcPts val="1200"/>
              </a:spcBef>
              <a:spcAft>
                <a:spcPts val="0"/>
              </a:spcAft>
              <a:buNone/>
            </a:pPr>
            <a:r>
              <a:rPr lang="en" sz="1000"/>
              <a:t>Slide 14</a:t>
            </a:r>
            <a:endParaRPr sz="1000"/>
          </a:p>
          <a:p>
            <a:pPr marL="0" lvl="0" indent="0" algn="l" rtl="0">
              <a:lnSpc>
                <a:spcPct val="100000"/>
              </a:lnSpc>
              <a:spcBef>
                <a:spcPts val="1200"/>
              </a:spcBef>
              <a:spcAft>
                <a:spcPts val="1200"/>
              </a:spcAft>
              <a:buNone/>
            </a:pPr>
            <a:r>
              <a:rPr lang="en" sz="1000"/>
              <a:t>“DNA animation” by brian0918. Licensed under Public Domain via Wikimedia Commons - https://commons.wikimedia.org/wiki/File:DNA_animation.gif</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311700" y="256675"/>
            <a:ext cx="8520600" cy="588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 Attributions</a:t>
            </a:r>
            <a:endParaRPr/>
          </a:p>
        </p:txBody>
      </p:sp>
      <p:sp>
        <p:nvSpPr>
          <p:cNvPr id="266" name="Google Shape;266;p37"/>
          <p:cNvSpPr txBox="1">
            <a:spLocks noGrp="1"/>
          </p:cNvSpPr>
          <p:nvPr>
            <p:ph type="body" idx="1"/>
          </p:nvPr>
        </p:nvSpPr>
        <p:spPr>
          <a:xfrm>
            <a:off x="311700" y="845275"/>
            <a:ext cx="8520600" cy="372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Slide 16</a:t>
            </a:r>
            <a:endParaRPr sz="1000"/>
          </a:p>
          <a:p>
            <a:pPr marL="0" lvl="0" indent="0" algn="l" rtl="0">
              <a:lnSpc>
                <a:spcPct val="100000"/>
              </a:lnSpc>
              <a:spcBef>
                <a:spcPts val="1200"/>
              </a:spcBef>
              <a:spcAft>
                <a:spcPts val="0"/>
              </a:spcAft>
              <a:buNone/>
            </a:pPr>
            <a:r>
              <a:rPr lang="en" sz="1000"/>
              <a:t>“Haemoglobin” by Zephyris. Licensed under CC BY-SA 3.0 via Wikimedia Commons - https://commons.wikimedia.org/wiki/File:1GZX_Haemoglobin.png</a:t>
            </a:r>
            <a:endParaRPr sz="1000"/>
          </a:p>
          <a:p>
            <a:pPr marL="0" lvl="0" indent="0" algn="l" rtl="0">
              <a:lnSpc>
                <a:spcPct val="100000"/>
              </a:lnSpc>
              <a:spcBef>
                <a:spcPts val="1200"/>
              </a:spcBef>
              <a:spcAft>
                <a:spcPts val="0"/>
              </a:spcAft>
              <a:buNone/>
            </a:pPr>
            <a:r>
              <a:rPr lang="en" sz="1000"/>
              <a:t>“Myosin V” by MarinaVladivostok.  Licensed under CC BY-SA 1.0 via Wikimedia Commons - https://commons.wikimedia.org/wiki/File:Myosin_V.png</a:t>
            </a:r>
            <a:endParaRPr sz="1000"/>
          </a:p>
          <a:p>
            <a:pPr marL="0" lvl="0" indent="0" algn="l" rtl="0">
              <a:lnSpc>
                <a:spcPct val="100000"/>
              </a:lnSpc>
              <a:spcBef>
                <a:spcPts val="1200"/>
              </a:spcBef>
              <a:spcAft>
                <a:spcPts val="0"/>
              </a:spcAft>
              <a:buNone/>
            </a:pPr>
            <a:r>
              <a:rPr lang="en" sz="1000"/>
              <a:t>Slide 19</a:t>
            </a:r>
            <a:endParaRPr sz="1000"/>
          </a:p>
          <a:p>
            <a:pPr marL="0" lvl="0" indent="0" algn="l" rtl="0">
              <a:lnSpc>
                <a:spcPct val="100000"/>
              </a:lnSpc>
              <a:spcBef>
                <a:spcPts val="1200"/>
              </a:spcBef>
              <a:spcAft>
                <a:spcPts val="0"/>
              </a:spcAft>
              <a:buNone/>
            </a:pPr>
            <a:r>
              <a:rPr lang="en" sz="1000"/>
              <a:t>Illustration by u_fg0tkeqgiy via Pixabay</a:t>
            </a:r>
            <a:endParaRPr sz="1000"/>
          </a:p>
          <a:p>
            <a:pPr marL="0" lvl="0" indent="0" algn="l" rtl="0">
              <a:lnSpc>
                <a:spcPct val="100000"/>
              </a:lnSpc>
              <a:spcBef>
                <a:spcPts val="1200"/>
              </a:spcBef>
              <a:spcAft>
                <a:spcPts val="0"/>
              </a:spcAft>
              <a:buNone/>
            </a:pPr>
            <a:endParaRPr sz="1000"/>
          </a:p>
          <a:p>
            <a:pPr marL="0" lvl="0" indent="0" algn="l" rtl="0">
              <a:lnSpc>
                <a:spcPct val="100000"/>
              </a:lnSpc>
              <a:spcBef>
                <a:spcPts val="1200"/>
              </a:spcBef>
              <a:spcAft>
                <a:spcPts val="0"/>
              </a:spcAft>
              <a:buNone/>
            </a:pPr>
            <a:endParaRPr sz="1000"/>
          </a:p>
          <a:p>
            <a:pPr marL="0" lvl="0" indent="0" algn="l" rtl="0">
              <a:lnSpc>
                <a:spcPct val="100000"/>
              </a:lnSpc>
              <a:spcBef>
                <a:spcPts val="1200"/>
              </a:spcBef>
              <a:spcAft>
                <a:spcPts val="1200"/>
              </a:spcAft>
              <a:buNone/>
            </a:pP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Why do children often look like their relatives?</a:t>
            </a:r>
            <a:endParaRPr/>
          </a:p>
        </p:txBody>
      </p:sp>
      <p:pic>
        <p:nvPicPr>
          <p:cNvPr id="81" name="Google Shape;81;p15"/>
          <p:cNvPicPr preferRelativeResize="0"/>
          <p:nvPr/>
        </p:nvPicPr>
        <p:blipFill>
          <a:blip r:embed="rId3">
            <a:alphaModFix/>
          </a:blip>
          <a:stretch>
            <a:fillRect/>
          </a:stretch>
        </p:blipFill>
        <p:spPr>
          <a:xfrm>
            <a:off x="4596750" y="1668100"/>
            <a:ext cx="4235561" cy="2825076"/>
          </a:xfrm>
          <a:prstGeom prst="rect">
            <a:avLst/>
          </a:prstGeom>
          <a:noFill/>
          <a:ln>
            <a:noFill/>
          </a:ln>
        </p:spPr>
      </p:pic>
      <p:pic>
        <p:nvPicPr>
          <p:cNvPr id="82" name="Google Shape;82;p15"/>
          <p:cNvPicPr preferRelativeResize="0"/>
          <p:nvPr/>
        </p:nvPicPr>
        <p:blipFill>
          <a:blip r:embed="rId4">
            <a:alphaModFix/>
          </a:blip>
          <a:stretch>
            <a:fillRect/>
          </a:stretch>
        </p:blipFill>
        <p:spPr>
          <a:xfrm>
            <a:off x="311700" y="1668088"/>
            <a:ext cx="3913428" cy="28250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Predict - How tall will pea plants grow?</a:t>
            </a:r>
            <a:endParaRPr/>
          </a:p>
        </p:txBody>
      </p:sp>
      <p:sp>
        <p:nvSpPr>
          <p:cNvPr id="88" name="Google Shape;88;p16"/>
          <p:cNvSpPr txBox="1">
            <a:spLocks noGrp="1"/>
          </p:cNvSpPr>
          <p:nvPr>
            <p:ph type="body" idx="1"/>
          </p:nvPr>
        </p:nvSpPr>
        <p:spPr>
          <a:xfrm>
            <a:off x="311700" y="1266325"/>
            <a:ext cx="38577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Farmer Joe grows two types of pea plants, one type that grows tall and another type that is short. One year he decides to mix the two types of pea plants and allows them to breed. How tall do you think the pea plants that he produces will be?</a:t>
            </a:r>
            <a:endParaRPr dirty="0"/>
          </a:p>
        </p:txBody>
      </p:sp>
      <p:pic>
        <p:nvPicPr>
          <p:cNvPr id="89" name="Google Shape;89;p16"/>
          <p:cNvPicPr preferRelativeResize="0"/>
          <p:nvPr/>
        </p:nvPicPr>
        <p:blipFill>
          <a:blip r:embed="rId3">
            <a:alphaModFix/>
          </a:blip>
          <a:stretch>
            <a:fillRect/>
          </a:stretch>
        </p:blipFill>
        <p:spPr>
          <a:xfrm>
            <a:off x="5673421" y="1152425"/>
            <a:ext cx="2775126" cy="370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Activity Time</a:t>
            </a:r>
            <a:endParaRPr/>
          </a:p>
        </p:txBody>
      </p:sp>
      <p:pic>
        <p:nvPicPr>
          <p:cNvPr id="95" name="Google Shape;95;p17"/>
          <p:cNvPicPr preferRelativeResize="0"/>
          <p:nvPr/>
        </p:nvPicPr>
        <p:blipFill>
          <a:blip r:embed="rId3">
            <a:alphaModFix/>
          </a:blip>
          <a:stretch>
            <a:fillRect/>
          </a:stretch>
        </p:blipFill>
        <p:spPr>
          <a:xfrm>
            <a:off x="722413" y="1228050"/>
            <a:ext cx="7699181" cy="3686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does Baby Gesundheit have two horns?</a:t>
            </a:r>
            <a:endParaRPr/>
          </a:p>
        </p:txBody>
      </p:sp>
      <p:sp>
        <p:nvSpPr>
          <p:cNvPr id="101" name="Google Shape;101;p18"/>
          <p:cNvSpPr txBox="1">
            <a:spLocks noGrp="1"/>
          </p:cNvSpPr>
          <p:nvPr>
            <p:ph type="body" idx="1"/>
          </p:nvPr>
        </p:nvSpPr>
        <p:spPr>
          <a:xfrm>
            <a:off x="311700" y="1266325"/>
            <a:ext cx="48063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Think:</a:t>
            </a:r>
            <a:endParaRPr dirty="0"/>
          </a:p>
          <a:p>
            <a:pPr marL="457200" lvl="0" indent="-342900" algn="l" rtl="0">
              <a:spcBef>
                <a:spcPts val="1200"/>
              </a:spcBef>
              <a:spcAft>
                <a:spcPts val="0"/>
              </a:spcAft>
              <a:buSzPts val="1800"/>
              <a:buChar char="-"/>
            </a:pPr>
            <a:r>
              <a:rPr lang="en" dirty="0"/>
              <a:t>Did Galoo have two horns as a kid?</a:t>
            </a:r>
            <a:endParaRPr dirty="0"/>
          </a:p>
          <a:p>
            <a:pPr marL="457200" lvl="0" indent="-342900" algn="l" rtl="0">
              <a:spcBef>
                <a:spcPts val="0"/>
              </a:spcBef>
              <a:spcAft>
                <a:spcPts val="0"/>
              </a:spcAft>
              <a:buSzPts val="1800"/>
              <a:buChar char="-"/>
            </a:pPr>
            <a:r>
              <a:rPr lang="en" dirty="0"/>
              <a:t>What does it mean to </a:t>
            </a:r>
            <a:r>
              <a:rPr lang="en" b="1" dirty="0"/>
              <a:t>Acquire</a:t>
            </a:r>
            <a:r>
              <a:rPr lang="en" dirty="0"/>
              <a:t> something? Can you think of any synonyms for </a:t>
            </a:r>
            <a:r>
              <a:rPr lang="en" b="1" dirty="0"/>
              <a:t>Acquire</a:t>
            </a:r>
            <a:r>
              <a:rPr lang="en" dirty="0"/>
              <a:t>?</a:t>
            </a:r>
            <a:endParaRPr dirty="0"/>
          </a:p>
          <a:p>
            <a:pPr marL="457200" lvl="0" indent="-342900" algn="l" rtl="0">
              <a:spcBef>
                <a:spcPts val="0"/>
              </a:spcBef>
              <a:spcAft>
                <a:spcPts val="0"/>
              </a:spcAft>
              <a:buSzPts val="1800"/>
              <a:buChar char="-"/>
            </a:pPr>
            <a:r>
              <a:rPr lang="en" dirty="0"/>
              <a:t>Think about traits you </a:t>
            </a:r>
            <a:r>
              <a:rPr lang="en" b="1" dirty="0"/>
              <a:t>Inherited</a:t>
            </a:r>
            <a:r>
              <a:rPr lang="en" dirty="0"/>
              <a:t> from your parents versus traits you </a:t>
            </a:r>
            <a:r>
              <a:rPr lang="en" b="1" dirty="0"/>
              <a:t>Acquired</a:t>
            </a:r>
            <a:r>
              <a:rPr lang="en" dirty="0"/>
              <a:t>. </a:t>
            </a:r>
            <a:endParaRPr dirty="0"/>
          </a:p>
        </p:txBody>
      </p:sp>
      <p:pic>
        <p:nvPicPr>
          <p:cNvPr id="102" name="Google Shape;102;p18"/>
          <p:cNvPicPr preferRelativeResize="0"/>
          <p:nvPr/>
        </p:nvPicPr>
        <p:blipFill>
          <a:blip r:embed="rId3">
            <a:alphaModFix/>
          </a:blip>
          <a:stretch>
            <a:fillRect/>
          </a:stretch>
        </p:blipFill>
        <p:spPr>
          <a:xfrm>
            <a:off x="5632675" y="1938350"/>
            <a:ext cx="2914650" cy="269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does Baby Gesundheit have two horns?</a:t>
            </a:r>
            <a:endParaRPr/>
          </a:p>
        </p:txBody>
      </p:sp>
      <p:sp>
        <p:nvSpPr>
          <p:cNvPr id="108" name="Google Shape;108;p19"/>
          <p:cNvSpPr txBox="1">
            <a:spLocks noGrp="1"/>
          </p:cNvSpPr>
          <p:nvPr>
            <p:ph type="body" idx="1"/>
          </p:nvPr>
        </p:nvSpPr>
        <p:spPr>
          <a:xfrm>
            <a:off x="4488400" y="1266325"/>
            <a:ext cx="4099500" cy="3302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Galoo only has one horn because it fell off its bicycle and broke one. Having one horn is a trait it </a:t>
            </a:r>
            <a:r>
              <a:rPr lang="en" b="1" dirty="0"/>
              <a:t>Acquired.</a:t>
            </a: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dirty="0"/>
              <a:t>While you have many traits you </a:t>
            </a:r>
            <a:r>
              <a:rPr lang="en" b="1" dirty="0"/>
              <a:t>Inherit</a:t>
            </a:r>
            <a:r>
              <a:rPr lang="en" dirty="0"/>
              <a:t> from your parents at birth, some traits are things you learn or collect over time. Traits that are acquired are not given to kids! </a:t>
            </a:r>
            <a:endParaRPr dirty="0"/>
          </a:p>
        </p:txBody>
      </p:sp>
      <p:pic>
        <p:nvPicPr>
          <p:cNvPr id="109" name="Google Shape;109;p19"/>
          <p:cNvPicPr preferRelativeResize="0"/>
          <p:nvPr/>
        </p:nvPicPr>
        <p:blipFill>
          <a:blip r:embed="rId3">
            <a:alphaModFix/>
          </a:blip>
          <a:stretch>
            <a:fillRect/>
          </a:stretch>
        </p:blipFill>
        <p:spPr>
          <a:xfrm>
            <a:off x="311700" y="1082338"/>
            <a:ext cx="3721200" cy="36706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195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Heritable or Acquired - Group Discussion</a:t>
            </a:r>
            <a:endParaRPr/>
          </a:p>
        </p:txBody>
      </p:sp>
      <p:sp>
        <p:nvSpPr>
          <p:cNvPr id="115" name="Google Shape;115;p20"/>
          <p:cNvSpPr/>
          <p:nvPr/>
        </p:nvSpPr>
        <p:spPr>
          <a:xfrm>
            <a:off x="768000" y="1329125"/>
            <a:ext cx="4718700" cy="29256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20"/>
          <p:cNvSpPr/>
          <p:nvPr/>
        </p:nvSpPr>
        <p:spPr>
          <a:xfrm>
            <a:off x="3657300" y="1329125"/>
            <a:ext cx="4718700" cy="29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20"/>
          <p:cNvSpPr txBox="1"/>
          <p:nvPr/>
        </p:nvSpPr>
        <p:spPr>
          <a:xfrm>
            <a:off x="311700" y="4179025"/>
            <a:ext cx="1302000" cy="485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Hair Color</a:t>
            </a:r>
            <a:endParaRPr sz="1800">
              <a:solidFill>
                <a:schemeClr val="dk2"/>
              </a:solidFill>
            </a:endParaRPr>
          </a:p>
        </p:txBody>
      </p:sp>
      <p:sp>
        <p:nvSpPr>
          <p:cNvPr id="118" name="Google Shape;118;p20"/>
          <p:cNvSpPr txBox="1"/>
          <p:nvPr/>
        </p:nvSpPr>
        <p:spPr>
          <a:xfrm>
            <a:off x="4734225" y="4434000"/>
            <a:ext cx="1302000" cy="485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Scars</a:t>
            </a:r>
            <a:endParaRPr sz="1800">
              <a:solidFill>
                <a:schemeClr val="dk2"/>
              </a:solidFill>
            </a:endParaRPr>
          </a:p>
        </p:txBody>
      </p:sp>
      <p:sp>
        <p:nvSpPr>
          <p:cNvPr id="119" name="Google Shape;119;p20"/>
          <p:cNvSpPr txBox="1"/>
          <p:nvPr/>
        </p:nvSpPr>
        <p:spPr>
          <a:xfrm>
            <a:off x="3231475" y="4434000"/>
            <a:ext cx="1302000" cy="485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Height</a:t>
            </a:r>
            <a:endParaRPr sz="1800">
              <a:solidFill>
                <a:schemeClr val="dk2"/>
              </a:solidFill>
            </a:endParaRPr>
          </a:p>
        </p:txBody>
      </p:sp>
      <p:sp>
        <p:nvSpPr>
          <p:cNvPr id="120" name="Google Shape;120;p20"/>
          <p:cNvSpPr txBox="1"/>
          <p:nvPr/>
        </p:nvSpPr>
        <p:spPr>
          <a:xfrm>
            <a:off x="1728725" y="4434000"/>
            <a:ext cx="1302000" cy="485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Language</a:t>
            </a:r>
            <a:endParaRPr sz="1800">
              <a:solidFill>
                <a:schemeClr val="dk2"/>
              </a:solidFill>
            </a:endParaRPr>
          </a:p>
        </p:txBody>
      </p:sp>
      <p:sp>
        <p:nvSpPr>
          <p:cNvPr id="121" name="Google Shape;121;p20"/>
          <p:cNvSpPr txBox="1"/>
          <p:nvPr/>
        </p:nvSpPr>
        <p:spPr>
          <a:xfrm>
            <a:off x="6322700" y="4337300"/>
            <a:ext cx="1302000" cy="66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Nose Shape</a:t>
            </a:r>
            <a:endParaRPr sz="1800">
              <a:solidFill>
                <a:schemeClr val="dk2"/>
              </a:solidFill>
            </a:endParaRPr>
          </a:p>
        </p:txBody>
      </p:sp>
      <p:sp>
        <p:nvSpPr>
          <p:cNvPr id="122" name="Google Shape;122;p20"/>
          <p:cNvSpPr txBox="1"/>
          <p:nvPr/>
        </p:nvSpPr>
        <p:spPr>
          <a:xfrm>
            <a:off x="7739725" y="4094050"/>
            <a:ext cx="1302000" cy="485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Freckles</a:t>
            </a:r>
            <a:endParaRPr sz="1800">
              <a:solidFill>
                <a:schemeClr val="dk2"/>
              </a:solidFill>
            </a:endParaRPr>
          </a:p>
        </p:txBody>
      </p:sp>
      <p:sp>
        <p:nvSpPr>
          <p:cNvPr id="123" name="Google Shape;123;p20"/>
          <p:cNvSpPr txBox="1"/>
          <p:nvPr/>
        </p:nvSpPr>
        <p:spPr>
          <a:xfrm>
            <a:off x="2476350" y="1443500"/>
            <a:ext cx="1302000" cy="4857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Inherited</a:t>
            </a:r>
            <a:endParaRPr sz="1800">
              <a:solidFill>
                <a:schemeClr val="dk2"/>
              </a:solidFill>
            </a:endParaRPr>
          </a:p>
        </p:txBody>
      </p:sp>
      <p:sp>
        <p:nvSpPr>
          <p:cNvPr id="124" name="Google Shape;124;p20"/>
          <p:cNvSpPr txBox="1"/>
          <p:nvPr/>
        </p:nvSpPr>
        <p:spPr>
          <a:xfrm>
            <a:off x="5365650" y="1443488"/>
            <a:ext cx="1302000" cy="4857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Acquired</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Note To Teachers</a:t>
            </a:r>
            <a:endParaRPr/>
          </a:p>
        </p:txBody>
      </p:sp>
      <p:sp>
        <p:nvSpPr>
          <p:cNvPr id="130" name="Google Shape;130;p21"/>
          <p:cNvSpPr txBox="1">
            <a:spLocks noGrp="1"/>
          </p:cNvSpPr>
          <p:nvPr>
            <p:ph type="body" idx="1"/>
          </p:nvPr>
        </p:nvSpPr>
        <p:spPr>
          <a:xfrm>
            <a:off x="311700" y="1512700"/>
            <a:ext cx="4558800" cy="305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following slides are designed to be used to help clear up any confusion students may have or to give extra practice to concepts as needed. They might not all be needed.</a:t>
            </a:r>
            <a:endParaRPr/>
          </a:p>
        </p:txBody>
      </p:sp>
      <p:sp>
        <p:nvSpPr>
          <p:cNvPr id="131" name="Google Shape;131;p21"/>
          <p:cNvSpPr txBox="1"/>
          <p:nvPr/>
        </p:nvSpPr>
        <p:spPr>
          <a:xfrm>
            <a:off x="3130500" y="509300"/>
            <a:ext cx="44625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highlight>
                  <a:srgbClr val="FFFF00"/>
                </a:highlight>
                <a:latin typeface="Open Sans"/>
                <a:ea typeface="Open Sans"/>
                <a:cs typeface="Open Sans"/>
                <a:sym typeface="Open Sans"/>
              </a:rPr>
              <a:t>Delete this Slide Before Use</a:t>
            </a:r>
            <a:endParaRPr sz="2500">
              <a:solidFill>
                <a:schemeClr val="dk2"/>
              </a:solidFill>
              <a:highlight>
                <a:srgbClr val="FFFF00"/>
              </a:highlight>
              <a:latin typeface="Open Sans"/>
              <a:ea typeface="Open Sans"/>
              <a:cs typeface="Open Sans"/>
              <a:sym typeface="Open Sans"/>
            </a:endParaRPr>
          </a:p>
        </p:txBody>
      </p:sp>
      <p:pic>
        <p:nvPicPr>
          <p:cNvPr id="132" name="Google Shape;132;p21"/>
          <p:cNvPicPr preferRelativeResize="0"/>
          <p:nvPr/>
        </p:nvPicPr>
        <p:blipFill>
          <a:blip r:embed="rId3">
            <a:alphaModFix/>
          </a:blip>
          <a:stretch>
            <a:fillRect/>
          </a:stretch>
        </p:blipFill>
        <p:spPr>
          <a:xfrm>
            <a:off x="5064176" y="1512700"/>
            <a:ext cx="3768125" cy="3244125"/>
          </a:xfrm>
          <a:prstGeom prst="rect">
            <a:avLst/>
          </a:prstGeom>
          <a:noFill/>
          <a:ln>
            <a:noFill/>
          </a:ln>
        </p:spPr>
      </p:pic>
      <p:sp>
        <p:nvSpPr>
          <p:cNvPr id="133" name="Google Shape;133;p21"/>
          <p:cNvSpPr txBox="1"/>
          <p:nvPr/>
        </p:nvSpPr>
        <p:spPr>
          <a:xfrm>
            <a:off x="394675" y="4537900"/>
            <a:ext cx="31074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666666"/>
                </a:solidFill>
                <a:highlight>
                  <a:srgbClr val="FFFFFF"/>
                </a:highlight>
                <a:latin typeface="Open Sans"/>
                <a:ea typeface="Open Sans"/>
                <a:cs typeface="Open Sans"/>
                <a:sym typeface="Open Sans"/>
              </a:rPr>
              <a:t>Image by Gustavo Ferreira Gustavo via Pixabay</a:t>
            </a:r>
            <a:endParaRPr sz="1800">
              <a:solidFill>
                <a:srgbClr val="66666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4308</Words>
  <Application>Microsoft Office PowerPoint</Application>
  <PresentationFormat>On-screen Show (16:9)</PresentationFormat>
  <Paragraphs>212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PT Sans Narrow</vt:lpstr>
      <vt:lpstr>Open Sans</vt:lpstr>
      <vt:lpstr>Arial</vt:lpstr>
      <vt:lpstr>Tropic</vt:lpstr>
      <vt:lpstr>Monster Inheritance</vt:lpstr>
      <vt:lpstr>What about you is unique? What’s similar?</vt:lpstr>
      <vt:lpstr>Why do children often look like their relatives?</vt:lpstr>
      <vt:lpstr>Predict - How tall will pea plants grow?</vt:lpstr>
      <vt:lpstr>Activity Time</vt:lpstr>
      <vt:lpstr>Why does Baby Gesundheit have two horns?</vt:lpstr>
      <vt:lpstr>Why does Baby Gesundheit have two horns?</vt:lpstr>
      <vt:lpstr>Heritable or Acquired - Group Discussion</vt:lpstr>
      <vt:lpstr>Note To Teachers</vt:lpstr>
      <vt:lpstr>Think then Share – Defining terms</vt:lpstr>
      <vt:lpstr>What does it mean?</vt:lpstr>
      <vt:lpstr>Traits can Change!</vt:lpstr>
      <vt:lpstr>Go Beyond - Why do inherited traits often look like they blend? </vt:lpstr>
      <vt:lpstr>How are Traits Inherited?</vt:lpstr>
      <vt:lpstr>What is DNA?</vt:lpstr>
      <vt:lpstr>What is DNA?</vt:lpstr>
      <vt:lpstr>How does DNA hold information?</vt:lpstr>
      <vt:lpstr>Why are proteins important?</vt:lpstr>
      <vt:lpstr>Game Time</vt:lpstr>
      <vt:lpstr>Discussion</vt:lpstr>
      <vt:lpstr>Test Your Knowledge</vt:lpstr>
      <vt:lpstr>Test Your Knowledge</vt:lpstr>
      <vt:lpstr>Image Attributions</vt:lpstr>
      <vt:lpstr>Image Attributions</vt:lpstr>
      <vt:lpstr>Image Attributions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Karla Moeller</cp:lastModifiedBy>
  <cp:revision>1</cp:revision>
  <dcterms:modified xsi:type="dcterms:W3CDTF">2025-03-26T03:45:14Z</dcterms:modified>
</cp:coreProperties>
</file>