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85" r:id="rId3"/>
    <p:sldId id="287" r:id="rId4"/>
    <p:sldId id="296" r:id="rId5"/>
    <p:sldId id="263" r:id="rId6"/>
    <p:sldId id="294" r:id="rId7"/>
    <p:sldId id="297" r:id="rId8"/>
    <p:sldId id="288" r:id="rId9"/>
    <p:sldId id="290" r:id="rId10"/>
    <p:sldId id="291" r:id="rId11"/>
    <p:sldId id="292" r:id="rId12"/>
    <p:sldId id="293" r:id="rId13"/>
    <p:sldId id="295" r:id="rId14"/>
    <p:sldId id="266" r:id="rId15"/>
    <p:sldId id="298" r:id="rId16"/>
    <p:sldId id="299" r:id="rId17"/>
    <p:sldId id="300" r:id="rId18"/>
    <p:sldId id="262" r:id="rId19"/>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sz="2400"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sz="2400"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sz="2400"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21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12" autoAdjust="0"/>
    <p:restoredTop sz="78483" autoAdjust="0"/>
  </p:normalViewPr>
  <p:slideViewPr>
    <p:cSldViewPr snapToGrid="0" snapToObjects="1">
      <p:cViewPr varScale="1">
        <p:scale>
          <a:sx n="153" d="100"/>
          <a:sy n="153" d="100"/>
        </p:scale>
        <p:origin x="-3912"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96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fld id="{F4D7A792-5EC7-41D0-82C5-BFD0DFBA346C}" type="datetime1">
              <a:rPr lang="en-US"/>
              <a:pPr/>
              <a:t>8/4/15</a:t>
            </a:fld>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97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7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97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A8FA92D2-0FE3-4972-BE2B-AD73E9E5DEFD}" type="slidenum">
              <a:rPr lang="en-US"/>
              <a:pPr/>
              <a:t>‹#›</a:t>
            </a:fld>
            <a:endParaRPr lang="en-US"/>
          </a:p>
        </p:txBody>
      </p:sp>
    </p:spTree>
    <p:extLst>
      <p:ext uri="{BB962C8B-B14F-4D97-AF65-F5344CB8AC3E}">
        <p14:creationId xmlns:p14="http://schemas.microsoft.com/office/powerpoint/2010/main" val="17092119"/>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mn-cs"/>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spect="1" noChangeArrowheads="1" noTextEdit="1"/>
          </p:cNvSpPr>
          <p:nvPr>
            <p:ph type="sldImg"/>
          </p:nvPr>
        </p:nvSpPr>
        <p:spPr>
          <a:ln/>
        </p:spPr>
      </p:sp>
      <p:sp>
        <p:nvSpPr>
          <p:cNvPr id="15362" name="Rectangle 3"/>
          <p:cNvSpPr>
            <a:spLocks noGrp="1" noChangeArrowheads="1"/>
          </p:cNvSpPr>
          <p:nvPr>
            <p:ph type="body" idx="1"/>
          </p:nvPr>
        </p:nvSpPr>
        <p:spPr>
          <a:noFill/>
          <a:ln/>
        </p:spPr>
        <p:txBody>
          <a:bodyPr/>
          <a:lstStyle/>
          <a:p>
            <a:pPr eaLnBrk="1" hangingPunct="1"/>
            <a:r>
              <a:rPr lang="en-US" dirty="0" smtClean="0"/>
              <a:t>Hibiscus by Forest &amp; Kim Starr </a:t>
            </a:r>
          </a:p>
          <a:p>
            <a:pPr eaLnBrk="1" hangingPunct="1"/>
            <a:r>
              <a:rPr lang="en-US" dirty="0" smtClean="0"/>
              <a:t>https://commons.wikimedia.org/wiki/File:Starr_050107-2956_Hibiscus_rosa-sinensis.jpg</a:t>
            </a:r>
          </a:p>
          <a:p>
            <a:pPr eaLnBrk="1" hangingPunct="1"/>
            <a:endParaRPr lang="en-US" dirty="0" smtClean="0"/>
          </a:p>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t>Red-eyed</a:t>
            </a:r>
            <a:r>
              <a:rPr lang="en-US" baseline="0" dirty="0" smtClean="0"/>
              <a:t> </a:t>
            </a:r>
            <a:r>
              <a:rPr lang="en-US" baseline="0" dirty="0" err="1" smtClean="0"/>
              <a:t>treefrog</a:t>
            </a:r>
            <a:r>
              <a:rPr lang="en-US" baseline="0" dirty="0" smtClean="0"/>
              <a:t> by Brian </a:t>
            </a:r>
            <a:r>
              <a:rPr lang="en-US" baseline="0" dirty="0" err="1" smtClean="0"/>
              <a:t>Gratwicke</a:t>
            </a:r>
            <a:endParaRPr lang="en-US" dirty="0" smtClean="0"/>
          </a:p>
          <a:p>
            <a:pPr eaLnBrk="1" hangingPunct="1"/>
            <a:r>
              <a:rPr lang="en-US" dirty="0" smtClean="0"/>
              <a:t>https://commons.wikimedia.org/wiki/File:Red-eyed_Treefrog_(Agalychnis_callidryas).jpg</a:t>
            </a:r>
          </a:p>
          <a:p>
            <a:pPr eaLnBrk="1" hangingPunct="1"/>
            <a:endParaRPr lang="en-US" dirty="0" smtClean="0"/>
          </a:p>
          <a:p>
            <a:pPr eaLnBrk="1" hangingPunct="1"/>
            <a:r>
              <a:rPr lang="en-US" dirty="0" smtClean="0"/>
              <a:t>Vermillion flycatcher by James </a:t>
            </a:r>
            <a:r>
              <a:rPr lang="en-US" dirty="0" err="1" smtClean="0"/>
              <a:t>Diedrick</a:t>
            </a:r>
            <a:endParaRPr lang="en-US" dirty="0" smtClean="0"/>
          </a:p>
          <a:p>
            <a:pPr eaLnBrk="1" hangingPunct="1"/>
            <a:r>
              <a:rPr lang="en-US" dirty="0" smtClean="0"/>
              <a:t>https://commons.wikimedia.org/wiki/File:Vermillion_Flycatcher.jpg</a:t>
            </a:r>
          </a:p>
        </p:txBody>
      </p:sp>
    </p:spTree>
    <p:extLst>
      <p:ext uri="{BB962C8B-B14F-4D97-AF65-F5344CB8AC3E}">
        <p14:creationId xmlns:p14="http://schemas.microsoft.com/office/powerpoint/2010/main" val="22131533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Jean-Baptiste Lamarck thought</a:t>
            </a:r>
            <a:r>
              <a:rPr lang="en-US" baseline="0" dirty="0" smtClean="0"/>
              <a:t> that traits gained by an organism during it’s lifetime (increased strength, stretched neck, etc.) would be passed on to offspring and this is how a trait spread through a population.</a:t>
            </a:r>
          </a:p>
          <a:p>
            <a:endParaRPr lang="en-US" baseline="0" dirty="0" smtClean="0"/>
          </a:p>
          <a:p>
            <a:r>
              <a:rPr lang="en-US" baseline="0" dirty="0" smtClean="0"/>
              <a:t>Charles Darwin proposed natural selection. Organisms with mutations that are more beneficial (e.g., longer giraffe neck allows access to more food) will be more likely to pass on their genes to the next generation. If more mutations for even longer necks appear and these are also beneficial, these genes will be passed on and spread through the population over many generations.</a:t>
            </a:r>
          </a:p>
          <a:p>
            <a:endParaRPr lang="en-US" baseline="0" dirty="0" smtClean="0"/>
          </a:p>
          <a:p>
            <a:r>
              <a:rPr lang="en-US" baseline="0" dirty="0" smtClean="0"/>
              <a:t>Let the students discuss these questions, but provide answers if they have a hard time.</a:t>
            </a:r>
          </a:p>
          <a:p>
            <a:endParaRPr lang="en-US" baseline="0" dirty="0" smtClean="0"/>
          </a:p>
          <a:p>
            <a:pPr marL="228600" indent="-228600">
              <a:buAutoNum type="arabicPeriod"/>
            </a:pPr>
            <a:r>
              <a:rPr lang="en-US" baseline="0" dirty="0" smtClean="0"/>
              <a:t>The population could have had a hard time bouncing back if the light morphs were captured frequently. This could have led to extinction of the species… or, if you want to introduce the idea of a bottleneck effect to students, this is a good time to do so.</a:t>
            </a:r>
          </a:p>
          <a:p>
            <a:pPr marL="228600" indent="-228600">
              <a:buAutoNum type="arabicPeriod"/>
            </a:pPr>
            <a:r>
              <a:rPr lang="en-US" baseline="0" dirty="0" smtClean="0"/>
              <a:t>Eventually, this could happen. Just make it clear that they would need to acquire many different mutations and that this would take a long time (evolution of multicellular organisms occurs over thousands or millions of years, usually)</a:t>
            </a:r>
          </a:p>
          <a:p>
            <a:pPr marL="0" indent="0">
              <a:buNone/>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Both </a:t>
            </a:r>
            <a:r>
              <a:rPr lang="en-US" dirty="0" err="1" smtClean="0"/>
              <a:t>Biston</a:t>
            </a:r>
            <a:r>
              <a:rPr lang="en-US" dirty="0" smtClean="0"/>
              <a:t> </a:t>
            </a:r>
            <a:r>
              <a:rPr lang="en-US" dirty="0" err="1" smtClean="0"/>
              <a:t>betularia</a:t>
            </a:r>
            <a:r>
              <a:rPr lang="en-US" dirty="0" smtClean="0"/>
              <a:t> by Jerzy Strzelecki</a:t>
            </a:r>
          </a:p>
          <a:p>
            <a:pPr marL="0" indent="0">
              <a:buNone/>
            </a:pPr>
            <a:r>
              <a:rPr lang="en-US" dirty="0" smtClean="0"/>
              <a:t>https://commons.wikimedia.org/wiki/File:Biston_betularia(js)02_Lodz(Poland).jpg</a:t>
            </a:r>
          </a:p>
          <a:p>
            <a:pPr marL="0" indent="0">
              <a:buNone/>
            </a:pPr>
            <a:r>
              <a:rPr lang="en-US" dirty="0" smtClean="0"/>
              <a:t>https://commons.wikimedia.org/wiki/File:Biston_betularia(js)01_Lodz(Poland).jpg</a:t>
            </a:r>
          </a:p>
        </p:txBody>
      </p:sp>
      <p:sp>
        <p:nvSpPr>
          <p:cNvPr id="4" name="Slide Number Placeholder 3"/>
          <p:cNvSpPr>
            <a:spLocks noGrp="1"/>
          </p:cNvSpPr>
          <p:nvPr>
            <p:ph type="sldNum" sz="quarter" idx="10"/>
          </p:nvPr>
        </p:nvSpPr>
        <p:spPr/>
        <p:txBody>
          <a:bodyPr/>
          <a:lstStyle/>
          <a:p>
            <a:fld id="{A8FA92D2-0FE3-4972-BE2B-AD73E9E5DEFD}" type="slidenum">
              <a:rPr lang="en-US" smtClean="0"/>
              <a:pPr/>
              <a:t>10</a:t>
            </a:fld>
            <a:endParaRPr lang="en-US"/>
          </a:p>
        </p:txBody>
      </p:sp>
    </p:spTree>
    <p:extLst>
      <p:ext uri="{BB962C8B-B14F-4D97-AF65-F5344CB8AC3E}">
        <p14:creationId xmlns:p14="http://schemas.microsoft.com/office/powerpoint/2010/main" val="8144772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 the students discuss these questions</a:t>
            </a:r>
            <a:r>
              <a:rPr lang="en-US" baseline="0" dirty="0" smtClean="0"/>
              <a:t> and come up with their own answers; make sure to guide them to the correct answer if they are going astray </a:t>
            </a:r>
          </a:p>
          <a:p>
            <a:endParaRPr lang="en-US" baseline="0" dirty="0" smtClean="0"/>
          </a:p>
          <a:p>
            <a:r>
              <a:rPr lang="en-US" baseline="0" dirty="0" smtClean="0"/>
              <a:t>Weismann found that even though he cut tails off of parent mice, later children of those parents did not have short tails. This evidence does not support Lamarckian inheritance. If Lamarck was right, changes in parent mice should have been visible in the offspring.</a:t>
            </a:r>
            <a:endParaRPr lang="en-US" dirty="0" smtClean="0"/>
          </a:p>
          <a:p>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Rat line drawing by </a:t>
            </a:r>
            <a:r>
              <a:rPr lang="en-US" dirty="0" err="1" smtClean="0"/>
              <a:t>Gwilz</a:t>
            </a:r>
            <a:endParaRPr lang="en-US" dirty="0" smtClean="0"/>
          </a:p>
          <a:p>
            <a:r>
              <a:rPr lang="en-US" dirty="0" smtClean="0"/>
              <a:t>https://commons.wikimedia.org/wiki/File:Vector_diagram_of_laboratory_mouse_(black_and_white).svg</a:t>
            </a:r>
          </a:p>
        </p:txBody>
      </p:sp>
      <p:sp>
        <p:nvSpPr>
          <p:cNvPr id="4" name="Slide Number Placeholder 3"/>
          <p:cNvSpPr>
            <a:spLocks noGrp="1"/>
          </p:cNvSpPr>
          <p:nvPr>
            <p:ph type="sldNum" sz="quarter" idx="10"/>
          </p:nvPr>
        </p:nvSpPr>
        <p:spPr/>
        <p:txBody>
          <a:bodyPr/>
          <a:lstStyle/>
          <a:p>
            <a:fld id="{A8FA92D2-0FE3-4972-BE2B-AD73E9E5DEFD}" type="slidenum">
              <a:rPr lang="en-US" smtClean="0"/>
              <a:pPr/>
              <a:t>11</a:t>
            </a:fld>
            <a:endParaRPr lang="en-US"/>
          </a:p>
        </p:txBody>
      </p:sp>
    </p:spTree>
    <p:extLst>
      <p:ext uri="{BB962C8B-B14F-4D97-AF65-F5344CB8AC3E}">
        <p14:creationId xmlns:p14="http://schemas.microsoft.com/office/powerpoint/2010/main" val="1735970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Anything that helps an animal to survive and</a:t>
            </a:r>
            <a:r>
              <a:rPr lang="en-US" baseline="0" dirty="0" smtClean="0"/>
              <a:t> reproduce so that its genes are passed to the next generation can benefit an individual. This can be coloration, camouflage, muscle composition for speed, beak shape or mouth size for ability to eat certain foods, etc.</a:t>
            </a:r>
          </a:p>
          <a:p>
            <a:pPr marL="228600" indent="-228600">
              <a:buAutoNum type="arabicPeriod"/>
            </a:pPr>
            <a:r>
              <a:rPr lang="en-US" baseline="0" dirty="0" smtClean="0"/>
              <a:t>Survival of the fittest has a relative meaning. Here, “fit” does not necessarily mean stronger or faster. Fit means well adapted to your environment. If the fastest arctic fox in a population doesn’t grow its white fur in the right season (to camouflage it during winter and help it be more successful at hunting and avoiding predators), it isn’t considered “fit” and will likely not survive as long or not have as many offspring as foxes that grow white fur before winter.</a:t>
            </a:r>
          </a:p>
          <a:p>
            <a:pPr marL="228600" indent="-228600">
              <a:buAutoNum type="arabicPeriod"/>
            </a:pPr>
            <a:r>
              <a:rPr lang="en-US" baseline="0" dirty="0" smtClean="0"/>
              <a:t>Adaptations are based off of random mutations. Genes mutate and produce specific traits. If these traits are beneficial in a specific environment, they may spread through the population over time (many, many generations)</a:t>
            </a:r>
          </a:p>
          <a:p>
            <a:pPr marL="228600" indent="-228600">
              <a:buAutoNum type="arabicPeriod"/>
            </a:pPr>
            <a:r>
              <a:rPr lang="en-US" baseline="0" dirty="0" smtClean="0"/>
              <a:t>If a trait is in an individual that is more successful at breeding, the genes for that trait will more likely spread through the population.</a:t>
            </a:r>
          </a:p>
          <a:p>
            <a:pPr marL="228600" indent="-228600">
              <a:buAutoNum type="arabicPeriod"/>
            </a:pPr>
            <a:r>
              <a:rPr lang="en-US" baseline="0" dirty="0" smtClean="0"/>
              <a:t>Health, living in the right environment, hatching or being born at the right time, etc.</a:t>
            </a:r>
          </a:p>
          <a:p>
            <a:pPr marL="228600" indent="-228600">
              <a:buAutoNum type="arabicPeriod"/>
            </a:pPr>
            <a:endParaRPr lang="en-US" baseline="0" dirty="0" smtClean="0"/>
          </a:p>
          <a:p>
            <a:r>
              <a:rPr lang="en-US" dirty="0" smtClean="0"/>
              <a:t>"</a:t>
            </a:r>
            <a:r>
              <a:rPr lang="en-US" dirty="0" err="1" smtClean="0"/>
              <a:t>Phlogophora</a:t>
            </a:r>
            <a:r>
              <a:rPr lang="en-US" dirty="0" smtClean="0"/>
              <a:t> </a:t>
            </a:r>
            <a:r>
              <a:rPr lang="en-US" dirty="0" err="1" smtClean="0"/>
              <a:t>meticulosa</a:t>
            </a:r>
            <a:r>
              <a:rPr lang="en-US" dirty="0" smtClean="0"/>
              <a:t>, </a:t>
            </a:r>
            <a:r>
              <a:rPr lang="en-US" dirty="0" err="1" smtClean="0"/>
              <a:t>Achateule</a:t>
            </a:r>
            <a:r>
              <a:rPr lang="en-US" dirty="0" smtClean="0"/>
              <a:t> 1" by </a:t>
            </a:r>
            <a:r>
              <a:rPr lang="en-US" dirty="0" err="1" smtClean="0"/>
              <a:t>Böhringer</a:t>
            </a:r>
            <a:r>
              <a:rPr lang="en-US" dirty="0" smtClean="0"/>
              <a:t> Friedrich - Own work. Licensed under CC BY-SA 2.5 via Wikimedia Commons - https://commons.wikimedia.org/wiki/File:Phlogophora_meticulosa,_Achateule_1.JPG#/media/File:Phlogophora_meticulosa,_Achateule_1.JPG</a:t>
            </a:r>
          </a:p>
          <a:p>
            <a:endParaRPr lang="en-US" dirty="0" smtClean="0"/>
          </a:p>
          <a:p>
            <a:r>
              <a:rPr lang="en-US" dirty="0" smtClean="0"/>
              <a:t>"</a:t>
            </a:r>
            <a:r>
              <a:rPr lang="en-US" dirty="0" err="1" smtClean="0"/>
              <a:t>Fjellrev</a:t>
            </a:r>
            <a:r>
              <a:rPr lang="en-US" dirty="0" smtClean="0"/>
              <a:t> pho" by Mr. Per Harald Olsen – User </a:t>
            </a:r>
            <a:r>
              <a:rPr lang="en-US" dirty="0" err="1" smtClean="0"/>
              <a:t>Perhols</a:t>
            </a:r>
            <a:r>
              <a:rPr lang="en-US" dirty="0" smtClean="0"/>
              <a:t> on </a:t>
            </a:r>
            <a:r>
              <a:rPr lang="en-US" dirty="0" err="1" smtClean="0"/>
              <a:t>no.wikipedia</a:t>
            </a:r>
            <a:r>
              <a:rPr lang="en-US" dirty="0" smtClean="0"/>
              <a:t> - </a:t>
            </a:r>
            <a:r>
              <a:rPr lang="en-US" dirty="0" err="1" smtClean="0"/>
              <a:t>no.wikipedia</a:t>
            </a:r>
            <a:r>
              <a:rPr lang="en-US" dirty="0" smtClean="0"/>
              <a:t>. Licensed under CC BY-SA 3.0 via Wikimedia Commons - https://commons.wikimedia.org/wiki/File:Fjellrev_pho.jpg#/media/File:Fjellrev_pho.jpg</a:t>
            </a:r>
          </a:p>
          <a:p>
            <a:pPr marL="0" indent="0">
              <a:buNone/>
            </a:pPr>
            <a:endParaRPr lang="en-US" dirty="0"/>
          </a:p>
        </p:txBody>
      </p:sp>
      <p:sp>
        <p:nvSpPr>
          <p:cNvPr id="4" name="Slide Number Placeholder 3"/>
          <p:cNvSpPr>
            <a:spLocks noGrp="1"/>
          </p:cNvSpPr>
          <p:nvPr>
            <p:ph type="sldNum" sz="quarter" idx="10"/>
          </p:nvPr>
        </p:nvSpPr>
        <p:spPr/>
        <p:txBody>
          <a:bodyPr/>
          <a:lstStyle/>
          <a:p>
            <a:fld id="{A8FA92D2-0FE3-4972-BE2B-AD73E9E5DEFD}" type="slidenum">
              <a:rPr lang="en-US" smtClean="0"/>
              <a:pPr/>
              <a:t>12</a:t>
            </a:fld>
            <a:endParaRPr lang="en-US"/>
          </a:p>
        </p:txBody>
      </p:sp>
    </p:spTree>
    <p:extLst>
      <p:ext uri="{BB962C8B-B14F-4D97-AF65-F5344CB8AC3E}">
        <p14:creationId xmlns:p14="http://schemas.microsoft.com/office/powerpoint/2010/main" val="556099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-Remind students that</a:t>
            </a:r>
            <a:r>
              <a:rPr lang="en-US" baseline="0" dirty="0" smtClean="0"/>
              <a:t> fitness is related to the ability to reproduce more, not exercise fitness</a:t>
            </a:r>
          </a:p>
          <a:p>
            <a:r>
              <a:rPr lang="en-US" baseline="0" dirty="0" smtClean="0"/>
              <a:t>-A good example of adaptation is in bird beaks, such as this purple honeycreeper that has a beak specialized for certain flowers</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-Mutations can be good or bad; here, we see an albino alligator. In the wild, this animal would have a hard time surviving (as a juvenile) because it could easily be eaten. Once an adult, the albino color mutation would make it harder for it to sneak up on prey, so it would have a hard time surviving as an adult as well.</a:t>
            </a:r>
            <a:endParaRPr lang="en-US" dirty="0" smtClean="0"/>
          </a:p>
          <a:p>
            <a:endParaRPr lang="en-US" baseline="0" dirty="0" smtClean="0"/>
          </a:p>
          <a:p>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Golden</a:t>
            </a:r>
            <a:r>
              <a:rPr lang="en-US" baseline="0" dirty="0" smtClean="0"/>
              <a:t> retriever </a:t>
            </a:r>
            <a:r>
              <a:rPr lang="en-US" baseline="0" dirty="0" err="1" smtClean="0"/>
              <a:t>puppes</a:t>
            </a:r>
            <a:r>
              <a:rPr lang="en-US" baseline="0" dirty="0" smtClean="0"/>
              <a:t> by </a:t>
            </a:r>
            <a:r>
              <a:rPr lang="en-US" baseline="0" dirty="0" err="1" smtClean="0"/>
              <a:t>Koosg</a:t>
            </a:r>
            <a:r>
              <a:rPr lang="en-US" baseline="0" dirty="0" smtClean="0"/>
              <a:t>.</a:t>
            </a:r>
          </a:p>
          <a:p>
            <a:r>
              <a:rPr lang="en-US" dirty="0" smtClean="0"/>
              <a:t>https://commons.wikimedia.org/wiki/File:Golden_retriever_puppies_4_wk.jpg</a:t>
            </a:r>
          </a:p>
          <a:p>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Purple</a:t>
            </a:r>
            <a:r>
              <a:rPr lang="en-US" baseline="0" dirty="0" smtClean="0"/>
              <a:t> Honeycreeper by Gregory “</a:t>
            </a:r>
            <a:r>
              <a:rPr lang="en-US" baseline="0" dirty="0" err="1" smtClean="0"/>
              <a:t>Slobirdr</a:t>
            </a:r>
            <a:r>
              <a:rPr lang="en-US" baseline="0" dirty="0" smtClean="0"/>
              <a:t>” Smith</a:t>
            </a:r>
          </a:p>
          <a:p>
            <a:r>
              <a:rPr lang="en-US" dirty="0" smtClean="0"/>
              <a:t>https://commons.wikimedia.org/wiki/File:Purple_Honeycreeper_(Cyanerpes_caeruleus)_(13962727398).jpg</a:t>
            </a:r>
          </a:p>
          <a:p>
            <a:endParaRPr lang="en-US" baseline="0" dirty="0" smtClean="0"/>
          </a:p>
          <a:p>
            <a:r>
              <a:rPr lang="en-US" dirty="0" smtClean="0"/>
              <a:t>"Rico - Albino Alligator" by Sherrif2966 - Own work. Licensed under CC BY-SA 4.0 via Wikimedia Commons - https://commons.wikimedia.org/wiki/File:Rico_-_Albino_Alligator.jpg#/media/File:Rico_-_Albino_Alligator.jpg</a:t>
            </a:r>
          </a:p>
        </p:txBody>
      </p:sp>
      <p:sp>
        <p:nvSpPr>
          <p:cNvPr id="4" name="Slide Number Placeholder 3"/>
          <p:cNvSpPr>
            <a:spLocks noGrp="1"/>
          </p:cNvSpPr>
          <p:nvPr>
            <p:ph type="sldNum" sz="quarter" idx="10"/>
          </p:nvPr>
        </p:nvSpPr>
        <p:spPr/>
        <p:txBody>
          <a:bodyPr/>
          <a:lstStyle/>
          <a:p>
            <a:fld id="{A8FA92D2-0FE3-4972-BE2B-AD73E9E5DEFD}" type="slidenum">
              <a:rPr lang="en-US" smtClean="0"/>
              <a:pPr/>
              <a:t>13</a:t>
            </a:fld>
            <a:endParaRPr lang="en-US"/>
          </a:p>
        </p:txBody>
      </p:sp>
    </p:spTree>
    <p:extLst>
      <p:ext uri="{BB962C8B-B14F-4D97-AF65-F5344CB8AC3E}">
        <p14:creationId xmlns:p14="http://schemas.microsoft.com/office/powerpoint/2010/main" val="42535114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ChangeArrowheads="1" noTextEdit="1"/>
          </p:cNvSpPr>
          <p:nvPr>
            <p:ph type="sldImg"/>
          </p:nvPr>
        </p:nvSpPr>
        <p:spPr>
          <a:ln/>
        </p:spPr>
      </p:sp>
      <p:sp>
        <p:nvSpPr>
          <p:cNvPr id="41986" name="Rectangle 3"/>
          <p:cNvSpPr>
            <a:spLocks noGrp="1" noChangeArrowheads="1"/>
          </p:cNvSpPr>
          <p:nvPr>
            <p:ph type="body" idx="1"/>
          </p:nvPr>
        </p:nvSpPr>
        <p:spPr>
          <a:noFill/>
          <a:ln/>
        </p:spPr>
        <p:txBody>
          <a:bodyPr/>
          <a:lstStyle/>
          <a:p>
            <a:pPr eaLnBrk="1" hangingPunct="1"/>
            <a:r>
              <a:rPr lang="en-US" dirty="0" smtClean="0"/>
              <a:t>Clawed feet: "</a:t>
            </a:r>
            <a:r>
              <a:rPr lang="en-US" dirty="0" err="1" smtClean="0"/>
              <a:t>Circaetus</a:t>
            </a:r>
            <a:r>
              <a:rPr lang="en-US" dirty="0" smtClean="0"/>
              <a:t> </a:t>
            </a:r>
            <a:r>
              <a:rPr lang="en-US" dirty="0" err="1" smtClean="0"/>
              <a:t>gallicus</a:t>
            </a:r>
            <a:r>
              <a:rPr lang="en-US" dirty="0" smtClean="0"/>
              <a:t> claw" by Original uploader was </a:t>
            </a:r>
            <a:r>
              <a:rPr lang="en-US" dirty="0" err="1" smtClean="0"/>
              <a:t>Emlok</a:t>
            </a:r>
            <a:r>
              <a:rPr lang="en-US" dirty="0" smtClean="0"/>
              <a:t> at </a:t>
            </a:r>
            <a:r>
              <a:rPr lang="en-US" dirty="0" err="1" smtClean="0"/>
              <a:t>pl.wikipedia</a:t>
            </a:r>
            <a:r>
              <a:rPr lang="en-US" dirty="0" smtClean="0"/>
              <a:t> - Originally from </a:t>
            </a:r>
            <a:r>
              <a:rPr lang="en-US" dirty="0" err="1" smtClean="0"/>
              <a:t>pl.wikipedia</a:t>
            </a:r>
            <a:r>
              <a:rPr lang="en-US" dirty="0" smtClean="0"/>
              <a:t>; description page is/was here.. Licensed under CC BY-SA 3.0 via Wikimedia Commons - https://commons.wikimedia.org/wiki/File:Circaetus_gallicus_claw.jpg#/media/File:Circaetus_gallicus_claw.jpg</a:t>
            </a:r>
          </a:p>
          <a:p>
            <a:pPr eaLnBrk="1" hangingPunct="1"/>
            <a:endParaRPr lang="en-US" dirty="0" smtClean="0"/>
          </a:p>
          <a:p>
            <a:pPr eaLnBrk="1" hangingPunct="1"/>
            <a:r>
              <a:rPr lang="en-US" dirty="0" smtClean="0"/>
              <a:t>Webbed foot and Colorado Potato beetle under public domain.</a:t>
            </a:r>
          </a:p>
          <a:p>
            <a:pPr eaLnBrk="1" hangingPunct="1"/>
            <a:endParaRPr lang="en-US" dirty="0" smtClean="0"/>
          </a:p>
          <a:p>
            <a:pPr eaLnBrk="1" hangingPunct="1"/>
            <a:r>
              <a:rPr lang="en-US" dirty="0" smtClean="0"/>
              <a:t>Pincushion cactus: https://commons.wikimedia.org/wiki/File:Siler_pincushion_cactus_(Pediocactus_sileri)_(6307401470).jpg by USFWS Mountain-Prairie</a:t>
            </a:r>
          </a:p>
          <a:p>
            <a:pPr eaLnBrk="1" hangingPunct="1"/>
            <a:endParaRPr lang="en-US" dirty="0" smtClean="0"/>
          </a:p>
          <a:p>
            <a:pPr eaLnBrk="1" hangingPunct="1"/>
            <a:endParaRPr lang="en-US" dirty="0" smtClean="0"/>
          </a:p>
        </p:txBody>
      </p:sp>
    </p:spTree>
    <p:extLst>
      <p:ext uri="{BB962C8B-B14F-4D97-AF65-F5344CB8AC3E}">
        <p14:creationId xmlns:p14="http://schemas.microsoft.com/office/powerpoint/2010/main" val="27501290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Geckos have some really interesting adaptations. First, the structure of their toes lets most of them climb trees,</a:t>
            </a:r>
            <a:r>
              <a:rPr lang="en-US" baseline="0" dirty="0" smtClean="0"/>
              <a:t> walls, or other smooth structures very easily. Many can also regenerate their tails. This allows them to lose their tails if they are being attacked, as the tail will pop off and move around like a worm, distracting most predators.</a:t>
            </a:r>
          </a:p>
          <a:p>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Gecko by </a:t>
            </a:r>
            <a:r>
              <a:rPr lang="en-US" dirty="0" err="1" smtClean="0"/>
              <a:t>FraKctured</a:t>
            </a:r>
            <a:endParaRPr lang="en-US" dirty="0" smtClean="0"/>
          </a:p>
          <a:p>
            <a:r>
              <a:rPr lang="en-US" dirty="0" smtClean="0"/>
              <a:t>https://commons.wikimedia.org/wiki/File:Gecko_regenerating_tail.jpg</a:t>
            </a:r>
            <a:endParaRPr lang="en-US" dirty="0"/>
          </a:p>
        </p:txBody>
      </p:sp>
      <p:sp>
        <p:nvSpPr>
          <p:cNvPr id="4" name="Slide Number Placeholder 3"/>
          <p:cNvSpPr>
            <a:spLocks noGrp="1"/>
          </p:cNvSpPr>
          <p:nvPr>
            <p:ph type="sldNum" sz="quarter" idx="10"/>
          </p:nvPr>
        </p:nvSpPr>
        <p:spPr/>
        <p:txBody>
          <a:bodyPr/>
          <a:lstStyle/>
          <a:p>
            <a:fld id="{A8FA92D2-0FE3-4972-BE2B-AD73E9E5DEFD}" type="slidenum">
              <a:rPr lang="en-US" smtClean="0"/>
              <a:pPr/>
              <a:t>15</a:t>
            </a:fld>
            <a:endParaRPr lang="en-US"/>
          </a:p>
        </p:txBody>
      </p:sp>
    </p:spTree>
    <p:extLst>
      <p:ext uri="{BB962C8B-B14F-4D97-AF65-F5344CB8AC3E}">
        <p14:creationId xmlns:p14="http://schemas.microsoft.com/office/powerpoint/2010/main" val="29088437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ln/>
        </p:spPr>
      </p:sp>
      <p:sp>
        <p:nvSpPr>
          <p:cNvPr id="2765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69680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Calibri" charset="0"/>
                <a:ea typeface="ＭＳ Ｐゴシック" charset="-128"/>
                <a:cs typeface="+mn-cs"/>
              </a:rPr>
              <a:t>A female giraffe walks up to a tree with leaves just out of reach. She lifts her head and stretches her long neck, barely reaching the green leaves of the tree. As she eats more and more leaves off of tall trees, her neck seems to have grown a little bit longer. This giraffes is pregnant with a baby giraffe. When the baby grows to be full size, will it have a longer neck because the mother giraffe stretched so much? </a:t>
            </a:r>
          </a:p>
          <a:p>
            <a:endParaRPr lang="en-US" sz="1200" kern="1200" dirty="0" smtClean="0">
              <a:solidFill>
                <a:schemeClr val="tx1"/>
              </a:solidFill>
              <a:effectLst/>
              <a:latin typeface="Calibri" charset="0"/>
              <a:ea typeface="ＭＳ Ｐゴシック" charset="-128"/>
              <a:cs typeface="+mn-cs"/>
            </a:endParaRPr>
          </a:p>
          <a:p>
            <a:r>
              <a:rPr lang="en-US" sz="1200" kern="1200" dirty="0" smtClean="0">
                <a:solidFill>
                  <a:schemeClr val="tx1"/>
                </a:solidFill>
                <a:effectLst/>
                <a:latin typeface="Calibri" charset="0"/>
                <a:ea typeface="ＭＳ Ｐゴシック" charset="-128"/>
                <a:cs typeface="+mn-cs"/>
              </a:rPr>
              <a:t>Let</a:t>
            </a:r>
            <a:r>
              <a:rPr lang="en-US" sz="1200" kern="1200" baseline="0" dirty="0" smtClean="0">
                <a:solidFill>
                  <a:schemeClr val="tx1"/>
                </a:solidFill>
                <a:effectLst/>
                <a:latin typeface="Calibri" charset="0"/>
                <a:ea typeface="ＭＳ Ｐゴシック" charset="-128"/>
                <a:cs typeface="+mn-cs"/>
              </a:rPr>
              <a:t> students come up with a consensus for this part</a:t>
            </a:r>
            <a:endParaRPr lang="en-US" sz="1200" kern="1200" dirty="0" smtClean="0">
              <a:solidFill>
                <a:schemeClr val="tx1"/>
              </a:solidFill>
              <a:effectLst/>
              <a:latin typeface="Calibri" charset="0"/>
              <a:ea typeface="ＭＳ Ｐゴシック" charset="-128"/>
              <a:cs typeface="+mn-cs"/>
            </a:endParaRPr>
          </a:p>
          <a:p>
            <a:endParaRPr lang="en-US" sz="1200" kern="1200" dirty="0" smtClean="0">
              <a:solidFill>
                <a:schemeClr val="tx1"/>
              </a:solidFill>
              <a:effectLst/>
              <a:latin typeface="Calibri" charset="0"/>
              <a:ea typeface="ＭＳ Ｐゴシック" charset="-128"/>
              <a:cs typeface="+mn-cs"/>
            </a:endParaRPr>
          </a:p>
          <a:p>
            <a:r>
              <a:rPr lang="en-US" sz="1200" kern="1200" dirty="0" smtClean="0">
                <a:solidFill>
                  <a:schemeClr val="tx1"/>
                </a:solidFill>
                <a:effectLst/>
                <a:latin typeface="Calibri" charset="0"/>
                <a:ea typeface="ＭＳ Ｐゴシック" charset="-128"/>
                <a:cs typeface="+mn-cs"/>
              </a:rPr>
              <a:t>"Giraffe interaction" by Hein </a:t>
            </a:r>
            <a:r>
              <a:rPr lang="en-US" sz="1200" kern="1200" dirty="0" err="1" smtClean="0">
                <a:solidFill>
                  <a:schemeClr val="tx1"/>
                </a:solidFill>
                <a:effectLst/>
                <a:latin typeface="Calibri" charset="0"/>
                <a:ea typeface="ＭＳ Ｐゴシック" charset="-128"/>
                <a:cs typeface="+mn-cs"/>
              </a:rPr>
              <a:t>waschefort</a:t>
            </a:r>
            <a:r>
              <a:rPr lang="en-US" sz="1200" kern="1200" dirty="0" smtClean="0">
                <a:solidFill>
                  <a:schemeClr val="tx1"/>
                </a:solidFill>
                <a:effectLst/>
                <a:latin typeface="Calibri" charset="0"/>
                <a:ea typeface="ＭＳ Ｐゴシック" charset="-128"/>
                <a:cs typeface="+mn-cs"/>
              </a:rPr>
              <a:t> - Own work. Licensed under CC BY-SA 3.0 via Wikimedia Commons - https://commons.wikimedia.org/wiki/File:Giraffe_interaction.jpg#/media/File:Giraffe_interaction.jpg </a:t>
            </a:r>
            <a:endParaRPr lang="en-US" dirty="0"/>
          </a:p>
        </p:txBody>
      </p:sp>
      <p:sp>
        <p:nvSpPr>
          <p:cNvPr id="4" name="Slide Number Placeholder 3"/>
          <p:cNvSpPr>
            <a:spLocks noGrp="1"/>
          </p:cNvSpPr>
          <p:nvPr>
            <p:ph type="sldNum" sz="quarter" idx="10"/>
          </p:nvPr>
        </p:nvSpPr>
        <p:spPr/>
        <p:txBody>
          <a:bodyPr/>
          <a:lstStyle/>
          <a:p>
            <a:fld id="{A8FA92D2-0FE3-4972-BE2B-AD73E9E5DEFD}" type="slidenum">
              <a:rPr lang="en-US" smtClean="0"/>
              <a:pPr/>
              <a:t>2</a:t>
            </a:fld>
            <a:endParaRPr lang="en-US"/>
          </a:p>
        </p:txBody>
      </p:sp>
    </p:spTree>
    <p:extLst>
      <p:ext uri="{BB962C8B-B14F-4D97-AF65-F5344CB8AC3E}">
        <p14:creationId xmlns:p14="http://schemas.microsoft.com/office/powerpoint/2010/main" val="2988294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let students come to an answer on their own</a:t>
            </a:r>
            <a:r>
              <a:rPr lang="en-US" baseline="0" dirty="0" smtClean="0"/>
              <a:t>, even if it is wrong.</a:t>
            </a:r>
          </a:p>
          <a:p>
            <a:endParaRPr lang="en-US" baseline="0" dirty="0" smtClean="0"/>
          </a:p>
          <a:p>
            <a:r>
              <a:rPr lang="en-US" baseline="0" dirty="0" smtClean="0"/>
              <a:t>Giraffe feeding by Muhammad Mahdi Karim (www.micro2macro.net) https://commons.wikimedia.org/wiki/File:Giraffe_feeding,_Tanzania_crop.jpg</a:t>
            </a:r>
          </a:p>
          <a:p>
            <a:endParaRPr lang="en-US" dirty="0"/>
          </a:p>
        </p:txBody>
      </p:sp>
      <p:sp>
        <p:nvSpPr>
          <p:cNvPr id="4" name="Slide Number Placeholder 3"/>
          <p:cNvSpPr>
            <a:spLocks noGrp="1"/>
          </p:cNvSpPr>
          <p:nvPr>
            <p:ph type="sldNum" sz="quarter" idx="10"/>
          </p:nvPr>
        </p:nvSpPr>
        <p:spPr/>
        <p:txBody>
          <a:bodyPr/>
          <a:lstStyle/>
          <a:p>
            <a:fld id="{A8FA92D2-0FE3-4972-BE2B-AD73E9E5DEFD}" type="slidenum">
              <a:rPr lang="en-US" smtClean="0"/>
              <a:pPr/>
              <a:t>3</a:t>
            </a:fld>
            <a:endParaRPr lang="en-US"/>
          </a:p>
        </p:txBody>
      </p:sp>
    </p:spTree>
    <p:extLst>
      <p:ext uri="{BB962C8B-B14F-4D97-AF65-F5344CB8AC3E}">
        <p14:creationId xmlns:p14="http://schemas.microsoft.com/office/powerpoint/2010/main" val="1264829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 students come to their own consensus.</a:t>
            </a:r>
          </a:p>
          <a:p>
            <a:endParaRPr lang="en-US" dirty="0" smtClean="0"/>
          </a:p>
          <a:p>
            <a:r>
              <a:rPr lang="en-US" dirty="0" smtClean="0"/>
              <a:t>Baby giraffe by </a:t>
            </a:r>
            <a:r>
              <a:rPr lang="en-US" dirty="0" err="1" smtClean="0"/>
              <a:t>Ltshears</a:t>
            </a:r>
            <a:r>
              <a:rPr lang="en-US" dirty="0" smtClean="0"/>
              <a:t>; https://commons.wikimedia.org/wiki/File:BabyMasaiGiraffe1.jpg</a:t>
            </a:r>
            <a:endParaRPr lang="en-US" dirty="0"/>
          </a:p>
        </p:txBody>
      </p:sp>
      <p:sp>
        <p:nvSpPr>
          <p:cNvPr id="4" name="Slide Number Placeholder 3"/>
          <p:cNvSpPr>
            <a:spLocks noGrp="1"/>
          </p:cNvSpPr>
          <p:nvPr>
            <p:ph type="sldNum" sz="quarter" idx="10"/>
          </p:nvPr>
        </p:nvSpPr>
        <p:spPr/>
        <p:txBody>
          <a:bodyPr/>
          <a:lstStyle/>
          <a:p>
            <a:fld id="{A8FA92D2-0FE3-4972-BE2B-AD73E9E5DEFD}" type="slidenum">
              <a:rPr lang="en-US" smtClean="0"/>
              <a:pPr/>
              <a:t>4</a:t>
            </a:fld>
            <a:endParaRPr lang="en-US"/>
          </a:p>
        </p:txBody>
      </p:sp>
    </p:spTree>
    <p:extLst>
      <p:ext uri="{BB962C8B-B14F-4D97-AF65-F5344CB8AC3E}">
        <p14:creationId xmlns:p14="http://schemas.microsoft.com/office/powerpoint/2010/main" val="1679728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a:ln/>
        </p:spPr>
      </p:sp>
      <p:sp>
        <p:nvSpPr>
          <p:cNvPr id="29698" name="Rectangle 3"/>
          <p:cNvSpPr>
            <a:spLocks noGrp="1" noChangeArrowheads="1"/>
          </p:cNvSpPr>
          <p:nvPr>
            <p:ph type="body" idx="1"/>
          </p:nvPr>
        </p:nvSpPr>
        <p:spPr>
          <a:noFill/>
          <a:ln/>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effectLst/>
              <a:latin typeface="Calibri" charset="0"/>
              <a:ea typeface="ＭＳ Ｐゴシック" charset="-128"/>
              <a:cs typeface="+mn-cs"/>
            </a:endParaRPr>
          </a:p>
          <a:p>
            <a:pPr marL="0" marR="0" indent="0" algn="l" defTabSz="4572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Calibri" charset="0"/>
                <a:ea typeface="ＭＳ Ｐゴシック" charset="-128"/>
                <a:cs typeface="+mn-cs"/>
              </a:rPr>
              <a:t>"</a:t>
            </a:r>
            <a:r>
              <a:rPr lang="en-US" sz="1200" kern="1200" dirty="0" err="1" smtClean="0">
                <a:solidFill>
                  <a:schemeClr val="tx1"/>
                </a:solidFill>
                <a:effectLst/>
                <a:latin typeface="Calibri" charset="0"/>
                <a:ea typeface="ＭＳ Ｐゴシック" charset="-128"/>
                <a:cs typeface="+mn-cs"/>
              </a:rPr>
              <a:t>Flickr</a:t>
            </a:r>
            <a:r>
              <a:rPr lang="en-US" sz="1200" kern="1200" dirty="0" smtClean="0">
                <a:solidFill>
                  <a:schemeClr val="tx1"/>
                </a:solidFill>
                <a:effectLst/>
                <a:latin typeface="Calibri" charset="0"/>
                <a:ea typeface="ＭＳ Ｐゴシック" charset="-128"/>
                <a:cs typeface="+mn-cs"/>
              </a:rPr>
              <a:t> - </a:t>
            </a:r>
            <a:r>
              <a:rPr lang="en-US" sz="1200" kern="1200" dirty="0" err="1" smtClean="0">
                <a:solidFill>
                  <a:schemeClr val="tx1"/>
                </a:solidFill>
                <a:effectLst/>
                <a:latin typeface="Calibri" charset="0"/>
                <a:ea typeface="ＭＳ Ｐゴシック" charset="-128"/>
                <a:cs typeface="+mn-cs"/>
              </a:rPr>
              <a:t>Rainbirder</a:t>
            </a:r>
            <a:r>
              <a:rPr lang="en-US" sz="1200" kern="1200" dirty="0" smtClean="0">
                <a:solidFill>
                  <a:schemeClr val="tx1"/>
                </a:solidFill>
                <a:effectLst/>
                <a:latin typeface="Calibri" charset="0"/>
                <a:ea typeface="ＭＳ Ｐゴシック" charset="-128"/>
                <a:cs typeface="+mn-cs"/>
              </a:rPr>
              <a:t> - High-rise living" by Steve </a:t>
            </a:r>
            <a:r>
              <a:rPr lang="en-US" sz="1200" kern="1200" dirty="0" err="1" smtClean="0">
                <a:solidFill>
                  <a:schemeClr val="tx1"/>
                </a:solidFill>
                <a:effectLst/>
                <a:latin typeface="Calibri" charset="0"/>
                <a:ea typeface="ＭＳ Ｐゴシック" charset="-128"/>
                <a:cs typeface="+mn-cs"/>
              </a:rPr>
              <a:t>Garvie</a:t>
            </a:r>
            <a:r>
              <a:rPr lang="en-US" sz="1200" kern="1200" dirty="0" smtClean="0">
                <a:solidFill>
                  <a:schemeClr val="tx1"/>
                </a:solidFill>
                <a:effectLst/>
                <a:latin typeface="Calibri" charset="0"/>
                <a:ea typeface="ＭＳ Ｐゴシック" charset="-128"/>
                <a:cs typeface="+mn-cs"/>
              </a:rPr>
              <a:t> from </a:t>
            </a:r>
            <a:r>
              <a:rPr lang="en-US" sz="1200" kern="1200" dirty="0" err="1" smtClean="0">
                <a:solidFill>
                  <a:schemeClr val="tx1"/>
                </a:solidFill>
                <a:effectLst/>
                <a:latin typeface="Calibri" charset="0"/>
                <a:ea typeface="ＭＳ Ｐゴシック" charset="-128"/>
                <a:cs typeface="+mn-cs"/>
              </a:rPr>
              <a:t>Dunfermline</a:t>
            </a:r>
            <a:r>
              <a:rPr lang="en-US" sz="1200" kern="1200" dirty="0" smtClean="0">
                <a:solidFill>
                  <a:schemeClr val="tx1"/>
                </a:solidFill>
                <a:effectLst/>
                <a:latin typeface="Calibri" charset="0"/>
                <a:ea typeface="ＭＳ Ｐゴシック" charset="-128"/>
                <a:cs typeface="+mn-cs"/>
              </a:rPr>
              <a:t>, Fife, Scotland - High-rise living. Licensed under CC BY-SA 2.0 via Wikimedia Commons - https://commons.wikimedia.org/wiki/File:Flickr_-_Rainbirder_-_High-rise_living.jpg#/media/File:Flickr_-_Rainbirder_-_High-rise_living.jpg</a:t>
            </a:r>
          </a:p>
          <a:p>
            <a:pPr eaLnBrk="1" hangingPunct="1"/>
            <a:endParaRPr lang="en-US" dirty="0" smtClean="0"/>
          </a:p>
        </p:txBody>
      </p:sp>
    </p:spTree>
    <p:extLst>
      <p:ext uri="{BB962C8B-B14F-4D97-AF65-F5344CB8AC3E}">
        <p14:creationId xmlns:p14="http://schemas.microsoft.com/office/powerpoint/2010/main" val="1893059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Feeding</a:t>
            </a:r>
            <a:r>
              <a:rPr lang="en-US" baseline="0" dirty="0" smtClean="0"/>
              <a:t> types, from left to right, moving down are 1) Nectar feeder; 2) Insectivore; 3) </a:t>
            </a:r>
            <a:r>
              <a:rPr lang="en-US" baseline="0" dirty="0" err="1" smtClean="0"/>
              <a:t>Granivore</a:t>
            </a:r>
            <a:r>
              <a:rPr lang="en-US" baseline="0" dirty="0" smtClean="0"/>
              <a:t>; 4) Specialist seed eater; 5) Fishing; 6) Netting (pelican); 7) Filter feeder (flamingo); 8) surface probing; 9) probing; 10) surface skimming; 11) raptor (meat eating)</a:t>
            </a:r>
          </a:p>
          <a:p>
            <a:endParaRPr lang="en-US" baseline="0" dirty="0" smtClean="0"/>
          </a:p>
          <a:p>
            <a:r>
              <a:rPr lang="en-US" baseline="0" dirty="0" smtClean="0"/>
              <a:t>Again, do not interfere with student discussion, just make sure to help it continue; do not correct them if they get it wrong here.</a:t>
            </a:r>
          </a:p>
          <a:p>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Bird beak diagram modified from </a:t>
            </a:r>
            <a:r>
              <a:rPr lang="en-US" dirty="0" err="1" smtClean="0"/>
              <a:t>Shyamal</a:t>
            </a:r>
            <a:r>
              <a:rPr lang="en-US" dirty="0" smtClean="0"/>
              <a:t> (original) and Jeff Dahl.</a:t>
            </a:r>
          </a:p>
          <a:p>
            <a:r>
              <a:rPr lang="en-US" dirty="0" smtClean="0"/>
              <a:t> https://commons.wikimedia.org/wiki/File:BirdBeaks_named.svg</a:t>
            </a:r>
            <a:endParaRPr lang="en-US" dirty="0"/>
          </a:p>
        </p:txBody>
      </p:sp>
      <p:sp>
        <p:nvSpPr>
          <p:cNvPr id="4" name="Slide Number Placeholder 3"/>
          <p:cNvSpPr>
            <a:spLocks noGrp="1"/>
          </p:cNvSpPr>
          <p:nvPr>
            <p:ph type="sldNum" sz="quarter" idx="10"/>
          </p:nvPr>
        </p:nvSpPr>
        <p:spPr/>
        <p:txBody>
          <a:bodyPr/>
          <a:lstStyle/>
          <a:p>
            <a:fld id="{A8FA92D2-0FE3-4972-BE2B-AD73E9E5DEFD}" type="slidenum">
              <a:rPr lang="en-US" smtClean="0"/>
              <a:pPr/>
              <a:t>6</a:t>
            </a:fld>
            <a:endParaRPr lang="en-US"/>
          </a:p>
        </p:txBody>
      </p:sp>
    </p:spTree>
    <p:extLst>
      <p:ext uri="{BB962C8B-B14F-4D97-AF65-F5344CB8AC3E}">
        <p14:creationId xmlns:p14="http://schemas.microsoft.com/office/powerpoint/2010/main" val="2531136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https://commons.wikimedia.org/wiki/File:Computer-aj_aj_ashton_01.svg </a:t>
            </a:r>
            <a:endParaRPr lang="en-US" dirty="0"/>
          </a:p>
        </p:txBody>
      </p:sp>
      <p:sp>
        <p:nvSpPr>
          <p:cNvPr id="4" name="Slide Number Placeholder 3"/>
          <p:cNvSpPr>
            <a:spLocks noGrp="1"/>
          </p:cNvSpPr>
          <p:nvPr>
            <p:ph type="sldNum" sz="quarter" idx="10"/>
          </p:nvPr>
        </p:nvSpPr>
        <p:spPr/>
        <p:txBody>
          <a:bodyPr/>
          <a:lstStyle/>
          <a:p>
            <a:fld id="{A8FA92D2-0FE3-4972-BE2B-AD73E9E5DEFD}" type="slidenum">
              <a:rPr lang="en-US" smtClean="0"/>
              <a:pPr/>
              <a:t>7</a:t>
            </a:fld>
            <a:endParaRPr lang="en-US"/>
          </a:p>
        </p:txBody>
      </p:sp>
    </p:spTree>
    <p:extLst>
      <p:ext uri="{BB962C8B-B14F-4D97-AF65-F5344CB8AC3E}">
        <p14:creationId xmlns:p14="http://schemas.microsoft.com/office/powerpoint/2010/main" val="912038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examples of white bark vs. sooty bark;</a:t>
            </a:r>
            <a:r>
              <a:rPr lang="en-US" baseline="0" dirty="0" smtClean="0"/>
              <a:t> similar to environment of the peppered moth before and during industrial revolution</a:t>
            </a:r>
            <a:endParaRPr lang="en-US" dirty="0"/>
          </a:p>
        </p:txBody>
      </p:sp>
      <p:sp>
        <p:nvSpPr>
          <p:cNvPr id="4" name="Slide Number Placeholder 3"/>
          <p:cNvSpPr>
            <a:spLocks noGrp="1"/>
          </p:cNvSpPr>
          <p:nvPr>
            <p:ph type="sldNum" sz="quarter" idx="10"/>
          </p:nvPr>
        </p:nvSpPr>
        <p:spPr/>
        <p:txBody>
          <a:bodyPr/>
          <a:lstStyle/>
          <a:p>
            <a:fld id="{A8FA92D2-0FE3-4972-BE2B-AD73E9E5DEFD}" type="slidenum">
              <a:rPr lang="en-US" smtClean="0"/>
              <a:pPr/>
              <a:t>8</a:t>
            </a:fld>
            <a:endParaRPr lang="en-US"/>
          </a:p>
        </p:txBody>
      </p:sp>
    </p:spTree>
    <p:extLst>
      <p:ext uri="{BB962C8B-B14F-4D97-AF65-F5344CB8AC3E}">
        <p14:creationId xmlns:p14="http://schemas.microsoft.com/office/powerpoint/2010/main" val="39949646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 students come up with answers; they should</a:t>
            </a:r>
            <a:r>
              <a:rPr lang="en-US" baseline="0" dirty="0" smtClean="0"/>
              <a:t> be aligning more with natural selection at this point rather than Lamarckian inheritance.</a:t>
            </a:r>
            <a:endParaRPr lang="en-US" dirty="0" smtClean="0"/>
          </a:p>
          <a:p>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err="1" smtClean="0"/>
              <a:t>Biston</a:t>
            </a:r>
            <a:r>
              <a:rPr lang="en-US" dirty="0" smtClean="0"/>
              <a:t> </a:t>
            </a:r>
            <a:r>
              <a:rPr lang="en-US" dirty="0" err="1" smtClean="0"/>
              <a:t>betularia</a:t>
            </a:r>
            <a:r>
              <a:rPr lang="en-US" dirty="0" smtClean="0"/>
              <a:t> by Gilles San Martin</a:t>
            </a:r>
          </a:p>
          <a:p>
            <a:r>
              <a:rPr lang="en-US" dirty="0" smtClean="0"/>
              <a:t>https://commons.wikimedia.org/wiki/File:Biston_betularia_20110529_102239_8073M.JPG</a:t>
            </a:r>
          </a:p>
        </p:txBody>
      </p:sp>
      <p:sp>
        <p:nvSpPr>
          <p:cNvPr id="4" name="Slide Number Placeholder 3"/>
          <p:cNvSpPr>
            <a:spLocks noGrp="1"/>
          </p:cNvSpPr>
          <p:nvPr>
            <p:ph type="sldNum" sz="quarter" idx="10"/>
          </p:nvPr>
        </p:nvSpPr>
        <p:spPr/>
        <p:txBody>
          <a:bodyPr/>
          <a:lstStyle/>
          <a:p>
            <a:fld id="{A8FA92D2-0FE3-4972-BE2B-AD73E9E5DEFD}" type="slidenum">
              <a:rPr lang="en-US" smtClean="0"/>
              <a:pPr/>
              <a:t>9</a:t>
            </a:fld>
            <a:endParaRPr lang="en-US"/>
          </a:p>
        </p:txBody>
      </p:sp>
    </p:spTree>
    <p:extLst>
      <p:ext uri="{BB962C8B-B14F-4D97-AF65-F5344CB8AC3E}">
        <p14:creationId xmlns:p14="http://schemas.microsoft.com/office/powerpoint/2010/main" val="2464850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78AC57D4-0DFC-423D-8B8A-62C8CE739F21}" type="datetimeFigureOut">
              <a:rPr lang="en-US"/>
              <a:pPr/>
              <a:t>8/4/15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99A110D-0DEF-4984-8782-22951679897D}"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43107C6-AD38-41E3-ADFB-77E0E3A44545}" type="datetimeFigureOut">
              <a:rPr lang="en-US"/>
              <a:pPr/>
              <a:t>8/4/15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C3B8594-EA72-40A9-950C-6CF10BB24E7E}"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3EC839E-B71C-444D-94A1-55921B11A415}" type="datetimeFigureOut">
              <a:rPr lang="en-US"/>
              <a:pPr/>
              <a:t>8/4/15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1D5E5CD-C1C0-409B-AC96-E0C9F379538E}"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7C69134-7DAF-4CE2-86FE-0AFD534B2D03}" type="datetimeFigureOut">
              <a:rPr lang="en-US"/>
              <a:pPr/>
              <a:t>8/4/15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2925EE2-4F9B-4B25-8B75-03D603DD7E0A}"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A0E52E39-3A8B-497E-943D-C925473F5030}" type="datetimeFigureOut">
              <a:rPr lang="en-US"/>
              <a:pPr/>
              <a:t>8/4/15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39D8ADF-BEBF-4167-A9D5-4833966E058A}"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BF0F219B-CC95-42E6-B5FB-A863584E65F5}" type="datetimeFigureOut">
              <a:rPr lang="en-US"/>
              <a:pPr/>
              <a:t>8/4/15</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D56CC642-86D8-4273-B480-26F2926FA95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8F5C6933-C5FA-43FC-8B08-C210F4C0093D}" type="datetimeFigureOut">
              <a:rPr lang="en-US"/>
              <a:pPr/>
              <a:t>8/4/15</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E50C2CED-F3F0-4B4B-91C7-22706E3FEF6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A0201FFB-2ABE-42F0-AE0B-B2FCE774E721}" type="datetimeFigureOut">
              <a:rPr lang="en-US"/>
              <a:pPr/>
              <a:t>8/4/15</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A30ABBAE-BAFE-4E98-AAAF-71A5F3CA9966}"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A8806272-4DF8-4F89-92E3-5FA03D3742C3}" type="datetimeFigureOut">
              <a:rPr lang="en-US"/>
              <a:pPr/>
              <a:t>8/4/15</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AAD24C50-DFDE-45E7-B932-E8CFFC191A5F}"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F9A8E7D9-EA50-4DC3-BAB0-E4689FF10FB7}" type="datetimeFigureOut">
              <a:rPr lang="en-US"/>
              <a:pPr/>
              <a:t>8/4/15</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B0C9BF1A-7789-4AB1-8212-8F7030C24EE4}"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556130EA-8A9D-45B7-8D53-E573B7E250B6}" type="datetimeFigureOut">
              <a:rPr lang="en-US"/>
              <a:pPr/>
              <a:t>8/4/15</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BFDEC8DB-5878-4C59-8A19-7575ACB182E9}"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fld id="{0227E240-424C-4218-832B-1BD7C0AF85B8}" type="datetimeFigureOut">
              <a:rPr lang="en-US"/>
              <a:pPr/>
              <a:t>8/4/15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5A4D7031-97E8-4F61-87B2-E242D3D1E62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5" Type="http://schemas.openxmlformats.org/officeDocument/2006/relationships/image" Target="../media/image21.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5" Type="http://schemas.openxmlformats.org/officeDocument/2006/relationships/image" Target="../media/image24.png"/><Relationship Id="rId6" Type="http://schemas.openxmlformats.org/officeDocument/2006/relationships/image" Target="../media/image25.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6.jpeg"/></Relationships>
</file>

<file path=ppt/slides/_rels/slide16.xml.rels><?xml version="1.0" encoding="UTF-8" standalone="yes"?>
<Relationships xmlns="http://schemas.openxmlformats.org/package/2006/relationships"><Relationship Id="rId11" Type="http://schemas.openxmlformats.org/officeDocument/2006/relationships/hyperlink" Target="https://commons.wikimedia.org/wiki/File:Biston_betularia_20110529_102239_8073M.JPG" TargetMode="External"/><Relationship Id="rId12" Type="http://schemas.openxmlformats.org/officeDocument/2006/relationships/hyperlink" Target="https://commons.wikimedia.org/wiki/File:Biston_betularia(js)02_Lodz(Poland).jpg)" TargetMode="External"/><Relationship Id="rId13" Type="http://schemas.openxmlformats.org/officeDocument/2006/relationships/hyperlink" Target="https://commons.wikimedia.org/wiki/File:Biston_betularia(js)01_Lodz(Poland).jpg)" TargetMode="External"/><Relationship Id="rId1" Type="http://schemas.openxmlformats.org/officeDocument/2006/relationships/slideLayout" Target="../slideLayouts/slideLayout2.xml"/><Relationship Id="rId2" Type="http://schemas.openxmlformats.org/officeDocument/2006/relationships/hyperlink" Target="https://commons.wikimedia.org/wiki/File:Starr_050107-2956_Hibiscus_rosa-sinensis.jpg" TargetMode="External"/><Relationship Id="rId3" Type="http://schemas.openxmlformats.org/officeDocument/2006/relationships/hyperlink" Target="https://commons.wikimedia.org/wiki/File:Red-eyed_Treefrog_(Agalychnis_callidryas).jpg)" TargetMode="External"/><Relationship Id="rId4" Type="http://schemas.openxmlformats.org/officeDocument/2006/relationships/hyperlink" Target="https://commons.wikimedia.org/wiki/File:Vermillion_Flycatcher.jpg" TargetMode="External"/><Relationship Id="rId5" Type="http://schemas.openxmlformats.org/officeDocument/2006/relationships/hyperlink" Target="https://commons.wikimedia.org/wiki/File:Giraffe_interaction.jpg%23/media/File:Giraffe_interaction.jpg" TargetMode="External"/><Relationship Id="rId6" Type="http://schemas.openxmlformats.org/officeDocument/2006/relationships/hyperlink" Target="https://commons.wikimedia.org/wiki/File:Giraffe_feeding,_Tanzania_crop.jpg" TargetMode="External"/><Relationship Id="rId7" Type="http://schemas.openxmlformats.org/officeDocument/2006/relationships/hyperlink" Target="https://commons.wikimedia.org/wiki/File:BabyMasaiGiraffe1.jpg" TargetMode="External"/><Relationship Id="rId8" Type="http://schemas.openxmlformats.org/officeDocument/2006/relationships/hyperlink" Target="https://commons.wikimedia.org/wiki/File:Flickr_-_Rainbirder_-_High-rise_living.jpg%23/media/File:Flickr_-_Rainbirder_-_High-rise_living.jpg" TargetMode="External"/><Relationship Id="rId9" Type="http://schemas.openxmlformats.org/officeDocument/2006/relationships/hyperlink" Target="https://commons.wikimedia.org/wiki/File:BirdBeaks_named.svg" TargetMode="External"/><Relationship Id="rId10" Type="http://schemas.openxmlformats.org/officeDocument/2006/relationships/hyperlink" Target="https://commons.wikimedia.org/wiki/File:Computer-aj_aj_ashton_01.svg"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commons.wikimedia.org/wiki/File:Phlogophora_meticulosa,_Achateule_1.JPG%23/media/File:Phlogophora_meticulosa,_Achateule_1.JPG" TargetMode="External"/><Relationship Id="rId4" Type="http://schemas.openxmlformats.org/officeDocument/2006/relationships/hyperlink" Target="https://commons.wikimedia.org/wiki/File:Fjellrev_pho.jpg%23/media/File:Fjellrev_pho.jpg" TargetMode="External"/><Relationship Id="rId5" Type="http://schemas.openxmlformats.org/officeDocument/2006/relationships/hyperlink" Target="https://commons.wikimedia.org/wiki/File:Golden_retriever_puppies_4_wk.jpg" TargetMode="External"/><Relationship Id="rId6" Type="http://schemas.openxmlformats.org/officeDocument/2006/relationships/hyperlink" Target="https://commons.wikimedia.org/wiki/File:Purple_Honeycreeper_(Cyanerpes_caeruleus)_(13962727398).jpg)" TargetMode="External"/><Relationship Id="rId7" Type="http://schemas.openxmlformats.org/officeDocument/2006/relationships/hyperlink" Target="https://commons.wikimedia.org/wiki/File:Rico_-_Albino_Alligator.jpg%23/media/File:Rico_-_Albino_Alligator.jpg" TargetMode="External"/><Relationship Id="rId8" Type="http://schemas.openxmlformats.org/officeDocument/2006/relationships/hyperlink" Target="https://commons.wikimedia.org/wiki/File:Circaetus_gallicus_claw.jpg%23/media/File:Circaetus_gallicus_claw.jpg" TargetMode="External"/><Relationship Id="rId9" Type="http://schemas.openxmlformats.org/officeDocument/2006/relationships/hyperlink" Target="https://commons.wikimedia.org/wiki/File:Siler_pincushion_cactus_(Pediocactus_sileri)_(6307401470).jpg)" TargetMode="External"/><Relationship Id="rId10" Type="http://schemas.openxmlformats.org/officeDocument/2006/relationships/hyperlink" Target="https://commons.wikimedia.org/wiki/File:Gecko_regenerating_tail.jpg" TargetMode="External"/><Relationship Id="rId1" Type="http://schemas.openxmlformats.org/officeDocument/2006/relationships/slideLayout" Target="../slideLayouts/slideLayout2.xml"/><Relationship Id="rId2" Type="http://schemas.openxmlformats.org/officeDocument/2006/relationships/hyperlink" Target="https://commons.wikimedia.org/wiki/File:Vector_diagram_of_laboratory_mouse_(black_and_white).svg)"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0" y="198967"/>
            <a:ext cx="9144000" cy="2000250"/>
          </a:xfrm>
        </p:spPr>
        <p:txBody>
          <a:bodyPr/>
          <a:lstStyle/>
          <a:p>
            <a:pPr eaLnBrk="1" hangingPunct="1"/>
            <a:r>
              <a:rPr lang="en-US" dirty="0" smtClean="0"/>
              <a:t>Adaptation via Natural Selection</a:t>
            </a:r>
          </a:p>
        </p:txBody>
      </p:sp>
      <p:sp>
        <p:nvSpPr>
          <p:cNvPr id="14342" name="Line 7"/>
          <p:cNvSpPr>
            <a:spLocks noChangeShapeType="1"/>
          </p:cNvSpPr>
          <p:nvPr/>
        </p:nvSpPr>
        <p:spPr bwMode="auto">
          <a:xfrm>
            <a:off x="1150407" y="1887008"/>
            <a:ext cx="6842126" cy="0"/>
          </a:xfrm>
          <a:prstGeom prst="line">
            <a:avLst/>
          </a:prstGeom>
          <a:noFill/>
          <a:ln w="38100">
            <a:solidFill>
              <a:schemeClr val="tx1"/>
            </a:solidFill>
            <a:round/>
            <a:headEnd/>
            <a:tailEnd/>
          </a:ln>
        </p:spPr>
        <p:txBody>
          <a:bodyPr wrap="none" anchor="ctr"/>
          <a:lstStyle/>
          <a:p>
            <a:endParaRPr lang="en-US"/>
          </a:p>
        </p:txBody>
      </p:sp>
      <p:sp>
        <p:nvSpPr>
          <p:cNvPr id="2" name="TextBox 1"/>
          <p:cNvSpPr txBox="1"/>
          <p:nvPr/>
        </p:nvSpPr>
        <p:spPr>
          <a:xfrm>
            <a:off x="2004963" y="5727032"/>
            <a:ext cx="5406801" cy="461665"/>
          </a:xfrm>
          <a:prstGeom prst="rect">
            <a:avLst/>
          </a:prstGeom>
          <a:noFill/>
        </p:spPr>
        <p:txBody>
          <a:bodyPr wrap="none" rtlCol="0">
            <a:spAutoFit/>
          </a:bodyPr>
          <a:lstStyle/>
          <a:p>
            <a:r>
              <a:rPr lang="en-US" dirty="0" smtClean="0"/>
              <a:t>**Take your pre-test before we begin**</a:t>
            </a:r>
            <a:endParaRPr lang="en-US" dirty="0"/>
          </a:p>
        </p:txBody>
      </p:sp>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256270" y="2573867"/>
            <a:ext cx="2651760" cy="2425471"/>
          </a:xfrm>
          <a:prstGeom prst="rect">
            <a:avLst/>
          </a:prstGeom>
        </p:spPr>
      </p:pic>
      <p:pic>
        <p:nvPicPr>
          <p:cNvPr id="7" name="Picture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50408" y="2573868"/>
            <a:ext cx="2651760" cy="2425471"/>
          </a:xfrm>
          <a:prstGeom prst="rect">
            <a:avLst/>
          </a:prstGeom>
        </p:spPr>
      </p:pic>
      <p:pic>
        <p:nvPicPr>
          <p:cNvPr id="9" name="Picture 8"/>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062132" y="2573868"/>
            <a:ext cx="2651760" cy="243675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6861" y="263769"/>
            <a:ext cx="8229600" cy="4525963"/>
          </a:xfrm>
        </p:spPr>
        <p:txBody>
          <a:bodyPr/>
          <a:lstStyle/>
          <a:p>
            <a:pPr marL="0" indent="0" algn="ctr">
              <a:buNone/>
            </a:pPr>
            <a:r>
              <a:rPr lang="en-US" b="1" dirty="0"/>
              <a:t>Listen and Talk</a:t>
            </a:r>
            <a:endParaRPr lang="en-US" b="1" dirty="0" smtClean="0"/>
          </a:p>
          <a:p>
            <a:pPr>
              <a:buFont typeface="Arial"/>
              <a:buChar char="•"/>
            </a:pPr>
            <a:r>
              <a:rPr lang="en-US" dirty="0" smtClean="0"/>
              <a:t>Discuss Lamarck’s </a:t>
            </a:r>
            <a:r>
              <a:rPr lang="en-US" dirty="0"/>
              <a:t>and Darwin's ideas. Which theory drives the appearance of adaptations</a:t>
            </a:r>
            <a:r>
              <a:rPr lang="en-US" dirty="0" smtClean="0"/>
              <a:t>?</a:t>
            </a:r>
          </a:p>
          <a:p>
            <a:pPr marL="514350" indent="-514350">
              <a:buAutoNum type="arabicPeriod"/>
            </a:pPr>
            <a:r>
              <a:rPr lang="en-US" dirty="0" smtClean="0"/>
              <a:t>If </a:t>
            </a:r>
            <a:r>
              <a:rPr lang="en-US" dirty="0"/>
              <a:t>no dark morph had existed in </a:t>
            </a:r>
            <a:r>
              <a:rPr lang="en-US" dirty="0" smtClean="0"/>
              <a:t>the rice or moths, </a:t>
            </a:r>
            <a:r>
              <a:rPr lang="en-US" dirty="0"/>
              <a:t>what could have happened? </a:t>
            </a:r>
          </a:p>
          <a:p>
            <a:pPr marL="514350" indent="-514350">
              <a:buAutoNum type="arabicPeriod"/>
            </a:pPr>
            <a:r>
              <a:rPr lang="en-US" dirty="0" smtClean="0"/>
              <a:t>If </a:t>
            </a:r>
            <a:r>
              <a:rPr lang="en-US" dirty="0"/>
              <a:t>more changes affected one population of </a:t>
            </a:r>
            <a:r>
              <a:rPr lang="en-US" dirty="0" smtClean="0"/>
              <a:t>rice or moths over time, </a:t>
            </a:r>
            <a:r>
              <a:rPr lang="en-US" dirty="0"/>
              <a:t>might they </a:t>
            </a:r>
            <a:r>
              <a:rPr lang="en-US" dirty="0" smtClean="0"/>
              <a:t>become different enough </a:t>
            </a:r>
            <a:r>
              <a:rPr lang="en-US" dirty="0"/>
              <a:t>to be </a:t>
            </a:r>
            <a:r>
              <a:rPr lang="en-US" dirty="0" smtClean="0"/>
              <a:t>a </a:t>
            </a:r>
            <a:r>
              <a:rPr lang="en-US" dirty="0"/>
              <a:t>new species?</a:t>
            </a:r>
          </a:p>
          <a:p>
            <a:pPr>
              <a:buFont typeface="Arial"/>
              <a:buChar char="•"/>
            </a:pPr>
            <a:endParaRPr lang="en-US"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7752" y="4591351"/>
            <a:ext cx="3048000" cy="2030730"/>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31327" y="4591351"/>
            <a:ext cx="3048000" cy="2030730"/>
          </a:xfrm>
          <a:prstGeom prst="rect">
            <a:avLst/>
          </a:prstGeom>
        </p:spPr>
      </p:pic>
    </p:spTree>
    <p:extLst>
      <p:ext uri="{BB962C8B-B14F-4D97-AF65-F5344CB8AC3E}">
        <p14:creationId xmlns:p14="http://schemas.microsoft.com/office/powerpoint/2010/main" val="3454068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4853" y="491206"/>
            <a:ext cx="8229600" cy="2108200"/>
          </a:xfrm>
        </p:spPr>
        <p:txBody>
          <a:bodyPr/>
          <a:lstStyle/>
          <a:p>
            <a:pPr marL="0" indent="0" algn="ctr" eaLnBrk="1" hangingPunct="1">
              <a:buNone/>
            </a:pPr>
            <a:r>
              <a:rPr lang="en-US" b="1" dirty="0" smtClean="0"/>
              <a:t>Talk Time</a:t>
            </a:r>
          </a:p>
          <a:p>
            <a:pPr marL="0" indent="0" eaLnBrk="1" hangingPunct="1">
              <a:buNone/>
            </a:pPr>
            <a:r>
              <a:rPr lang="en-US" dirty="0" smtClean="0"/>
              <a:t>Weismann </a:t>
            </a:r>
            <a:r>
              <a:rPr lang="en-US" dirty="0"/>
              <a:t>cut the tails off of many generations of mice, bred them, and observed what their offspring looked like. What do you think he found</a:t>
            </a:r>
            <a:r>
              <a:rPr lang="en-US" dirty="0" smtClean="0"/>
              <a:t>? Does this support Lamarck or Darwin’s ideas?</a:t>
            </a:r>
            <a:endParaRPr lang="en-US"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15390" y="3417554"/>
            <a:ext cx="5029200" cy="3260942"/>
          </a:xfrm>
          <a:prstGeom prst="rect">
            <a:avLst/>
          </a:prstGeom>
        </p:spPr>
      </p:pic>
    </p:spTree>
    <p:extLst>
      <p:ext uri="{BB962C8B-B14F-4D97-AF65-F5344CB8AC3E}">
        <p14:creationId xmlns:p14="http://schemas.microsoft.com/office/powerpoint/2010/main" val="38613489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33137"/>
            <a:ext cx="8229600" cy="4525963"/>
          </a:xfrm>
        </p:spPr>
        <p:txBody>
          <a:bodyPr/>
          <a:lstStyle/>
          <a:p>
            <a:pPr marL="0" indent="0" algn="ctr">
              <a:buNone/>
            </a:pPr>
            <a:r>
              <a:rPr lang="en-US" b="1" dirty="0" smtClean="0"/>
              <a:t>Talk Time</a:t>
            </a:r>
          </a:p>
          <a:p>
            <a:pPr marL="514350" indent="-514350">
              <a:buAutoNum type="arabicPeriod"/>
            </a:pPr>
            <a:r>
              <a:rPr lang="en-US" dirty="0" smtClean="0"/>
              <a:t>How </a:t>
            </a:r>
            <a:r>
              <a:rPr lang="en-US" dirty="0"/>
              <a:t>can a trait </a:t>
            </a:r>
            <a:r>
              <a:rPr lang="en-US" dirty="0" smtClean="0"/>
              <a:t>benefit </a:t>
            </a:r>
            <a:r>
              <a:rPr lang="en-US" dirty="0"/>
              <a:t>an </a:t>
            </a:r>
            <a:r>
              <a:rPr lang="en-US" dirty="0" smtClean="0"/>
              <a:t>individual?</a:t>
            </a:r>
          </a:p>
          <a:p>
            <a:pPr marL="514350" indent="-514350">
              <a:buAutoNum type="arabicPeriod"/>
            </a:pPr>
            <a:r>
              <a:rPr lang="en-US" dirty="0" smtClean="0"/>
              <a:t>What </a:t>
            </a:r>
            <a:r>
              <a:rPr lang="en-US" dirty="0"/>
              <a:t>does "survival of the fittest" </a:t>
            </a:r>
            <a:r>
              <a:rPr lang="en-US" dirty="0" smtClean="0"/>
              <a:t>mean?</a:t>
            </a:r>
          </a:p>
          <a:p>
            <a:pPr marL="514350" indent="-514350">
              <a:buAutoNum type="arabicPeriod"/>
            </a:pPr>
            <a:r>
              <a:rPr lang="en-US" dirty="0" smtClean="0"/>
              <a:t>How </a:t>
            </a:r>
            <a:r>
              <a:rPr lang="en-US" dirty="0"/>
              <a:t>does an adaptation </a:t>
            </a:r>
            <a:r>
              <a:rPr lang="en-US" dirty="0" smtClean="0"/>
              <a:t>begin?</a:t>
            </a:r>
          </a:p>
          <a:p>
            <a:pPr marL="514350" indent="-514350">
              <a:buAutoNum type="arabicPeriod"/>
            </a:pPr>
            <a:r>
              <a:rPr lang="en-US" dirty="0" smtClean="0"/>
              <a:t>How </a:t>
            </a:r>
            <a:r>
              <a:rPr lang="en-US" dirty="0"/>
              <a:t>does a trait spread within a </a:t>
            </a:r>
            <a:r>
              <a:rPr lang="en-US" dirty="0" smtClean="0"/>
              <a:t>population?</a:t>
            </a:r>
          </a:p>
          <a:p>
            <a:pPr marL="514350" indent="-514350">
              <a:buAutoNum type="arabicPeriod"/>
            </a:pPr>
            <a:r>
              <a:rPr lang="en-US" dirty="0" smtClean="0"/>
              <a:t>What </a:t>
            </a:r>
            <a:r>
              <a:rPr lang="en-US" dirty="0"/>
              <a:t>factors might cause some animals to survive while others don't?</a:t>
            </a:r>
          </a:p>
          <a:p>
            <a:endParaRPr lang="en-US" dirty="0"/>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94875" y="4436694"/>
            <a:ext cx="3609474" cy="2126129"/>
          </a:xfrm>
          <a:prstGeom prst="rect">
            <a:avLst/>
          </a:prstGeom>
        </p:spPr>
      </p:pic>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848726" y="4443413"/>
            <a:ext cx="2755232" cy="2119409"/>
          </a:xfrm>
          <a:prstGeom prst="rect">
            <a:avLst/>
          </a:prstGeom>
        </p:spPr>
      </p:pic>
    </p:spTree>
    <p:extLst>
      <p:ext uri="{BB962C8B-B14F-4D97-AF65-F5344CB8AC3E}">
        <p14:creationId xmlns:p14="http://schemas.microsoft.com/office/powerpoint/2010/main" val="4010238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Talk and Listen</a:t>
            </a:r>
            <a:endParaRPr lang="en-US" sz="3200" b="1" dirty="0"/>
          </a:p>
        </p:txBody>
      </p:sp>
      <p:sp>
        <p:nvSpPr>
          <p:cNvPr id="3" name="Content Placeholder 2"/>
          <p:cNvSpPr>
            <a:spLocks noGrp="1"/>
          </p:cNvSpPr>
          <p:nvPr>
            <p:ph idx="1"/>
          </p:nvPr>
        </p:nvSpPr>
        <p:spPr>
          <a:xfrm>
            <a:off x="457200" y="1263315"/>
            <a:ext cx="8229600" cy="4525963"/>
          </a:xfrm>
        </p:spPr>
        <p:txBody>
          <a:bodyPr/>
          <a:lstStyle/>
          <a:p>
            <a:pPr marL="0" indent="0">
              <a:buNone/>
            </a:pPr>
            <a:r>
              <a:rPr lang="en-US" dirty="0" smtClean="0"/>
              <a:t>Define:</a:t>
            </a:r>
          </a:p>
          <a:p>
            <a:pPr marL="0" indent="0">
              <a:buNone/>
            </a:pPr>
            <a:endParaRPr lang="en-US" dirty="0"/>
          </a:p>
          <a:p>
            <a:pPr marL="514350" indent="-514350">
              <a:buAutoNum type="arabicPeriod"/>
            </a:pPr>
            <a:r>
              <a:rPr lang="en-US" dirty="0" smtClean="0"/>
              <a:t>Fitness</a:t>
            </a:r>
            <a:endParaRPr lang="en-US" dirty="0"/>
          </a:p>
          <a:p>
            <a:pPr marL="514350" indent="-514350">
              <a:buAutoNum type="arabicPeriod"/>
            </a:pPr>
            <a:r>
              <a:rPr lang="en-US" dirty="0" smtClean="0"/>
              <a:t>Adaptation</a:t>
            </a:r>
            <a:endParaRPr lang="en-US" dirty="0"/>
          </a:p>
          <a:p>
            <a:pPr marL="514350" indent="-514350">
              <a:buAutoNum type="arabicPeriod"/>
            </a:pPr>
            <a:r>
              <a:rPr lang="en-US" dirty="0" smtClean="0"/>
              <a:t>Natural selection</a:t>
            </a:r>
          </a:p>
          <a:p>
            <a:pPr marL="514350" indent="-514350">
              <a:buAutoNum type="arabicPeriod"/>
            </a:pPr>
            <a:r>
              <a:rPr lang="en-US" dirty="0" smtClean="0"/>
              <a:t>Heritability</a:t>
            </a:r>
            <a:endParaRPr lang="en-US" dirty="0"/>
          </a:p>
          <a:p>
            <a:pPr marL="514350" indent="-514350">
              <a:buAutoNum type="arabicPeriod"/>
            </a:pPr>
            <a:r>
              <a:rPr lang="en-US" dirty="0" smtClean="0"/>
              <a:t>Mutation</a:t>
            </a:r>
            <a:endParaRPr lang="en-US" dirty="0"/>
          </a:p>
          <a:p>
            <a:pPr marL="0" indent="0">
              <a:buNone/>
            </a:pPr>
            <a:endParaRPr lang="en-US"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2000" y="2063797"/>
            <a:ext cx="2438400" cy="1618488"/>
          </a:xfrm>
          <a:prstGeom prst="rect">
            <a:avLst/>
          </a:prstGeom>
        </p:spPr>
      </p:pic>
      <p:pic>
        <p:nvPicPr>
          <p:cNvPr id="5" name="Picture 4"/>
          <p:cNvPicPr>
            <a:picLocks noChangeAspect="1"/>
          </p:cNvPicPr>
          <p:nvPr/>
        </p:nvPicPr>
        <p:blipFill rotWithShape="1">
          <a:blip r:embed="rId4" cstate="screen">
            <a:extLst>
              <a:ext uri="{28A0092B-C50C-407E-A947-70E740481C1C}">
                <a14:useLocalDpi xmlns:a14="http://schemas.microsoft.com/office/drawing/2010/main"/>
              </a:ext>
            </a:extLst>
          </a:blip>
          <a:srcRect r="-385"/>
          <a:stretch/>
        </p:blipFill>
        <p:spPr>
          <a:xfrm>
            <a:off x="3441834" y="4197223"/>
            <a:ext cx="2011680" cy="1592055"/>
          </a:xfrm>
          <a:prstGeom prst="rect">
            <a:avLst/>
          </a:prstGeom>
        </p:spPr>
      </p:pic>
      <p:pic>
        <p:nvPicPr>
          <p:cNvPr id="6" name="Picture 5"/>
          <p:cNvPicPr>
            <a:picLocks noChangeAspect="1"/>
          </p:cNvPicPr>
          <p:nvPr/>
        </p:nvPicPr>
        <p:blipFill rotWithShape="1">
          <a:blip r:embed="rId5" cstate="screen">
            <a:extLst>
              <a:ext uri="{28A0092B-C50C-407E-A947-70E740481C1C}">
                <a14:useLocalDpi xmlns:a14="http://schemas.microsoft.com/office/drawing/2010/main"/>
              </a:ext>
            </a:extLst>
          </a:blip>
          <a:srcRect l="-3207"/>
          <a:stretch/>
        </p:blipFill>
        <p:spPr>
          <a:xfrm>
            <a:off x="6070581" y="4196670"/>
            <a:ext cx="2123477" cy="1592608"/>
          </a:xfrm>
          <a:prstGeom prst="rect">
            <a:avLst/>
          </a:prstGeom>
        </p:spPr>
      </p:pic>
    </p:spTree>
    <p:extLst>
      <p:ext uri="{BB962C8B-B14F-4D97-AF65-F5344CB8AC3E}">
        <p14:creationId xmlns:p14="http://schemas.microsoft.com/office/powerpoint/2010/main" val="3704330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457200" y="0"/>
            <a:ext cx="8229600" cy="1143000"/>
          </a:xfrm>
        </p:spPr>
        <p:txBody>
          <a:bodyPr/>
          <a:lstStyle/>
          <a:p>
            <a:pPr eaLnBrk="1" hangingPunct="1"/>
            <a:r>
              <a:rPr lang="en-US" sz="3200" b="1" dirty="0" smtClean="0"/>
              <a:t>Talk and Listen</a:t>
            </a:r>
          </a:p>
        </p:txBody>
      </p:sp>
      <p:sp>
        <p:nvSpPr>
          <p:cNvPr id="40962" name="Text Box 4"/>
          <p:cNvSpPr txBox="1">
            <a:spLocks noChangeArrowheads="1"/>
          </p:cNvSpPr>
          <p:nvPr/>
        </p:nvSpPr>
        <p:spPr bwMode="auto">
          <a:xfrm>
            <a:off x="348456" y="728355"/>
            <a:ext cx="8447087" cy="5755422"/>
          </a:xfrm>
          <a:prstGeom prst="rect">
            <a:avLst/>
          </a:prstGeom>
          <a:noFill/>
          <a:ln w="9525">
            <a:noFill/>
            <a:miter lim="800000"/>
            <a:headEnd/>
            <a:tailEnd/>
          </a:ln>
        </p:spPr>
        <p:txBody>
          <a:bodyPr>
            <a:spAutoFit/>
          </a:bodyPr>
          <a:lstStyle/>
          <a:p>
            <a:pPr algn="ctr">
              <a:spcBef>
                <a:spcPct val="50000"/>
              </a:spcBef>
            </a:pPr>
            <a:r>
              <a:rPr lang="en-US" sz="3200" dirty="0" smtClean="0">
                <a:latin typeface="Calibri" charset="0"/>
              </a:rPr>
              <a:t>1. How do these ideas apply to other examples of adaptations? (Bird feet, cacti, and insect pests?)</a:t>
            </a:r>
          </a:p>
          <a:p>
            <a:pPr>
              <a:spcBef>
                <a:spcPct val="50000"/>
              </a:spcBef>
            </a:pPr>
            <a:endParaRPr lang="en-US" sz="3200" dirty="0" smtClean="0">
              <a:latin typeface="Calibri" charset="0"/>
            </a:endParaRPr>
          </a:p>
          <a:p>
            <a:pPr>
              <a:spcBef>
                <a:spcPct val="50000"/>
              </a:spcBef>
            </a:pPr>
            <a:endParaRPr lang="en-US" sz="3200" dirty="0">
              <a:latin typeface="Calibri" charset="0"/>
            </a:endParaRPr>
          </a:p>
          <a:p>
            <a:pPr>
              <a:spcBef>
                <a:spcPct val="50000"/>
              </a:spcBef>
            </a:pPr>
            <a:endParaRPr lang="en-US" sz="3200" dirty="0" smtClean="0">
              <a:latin typeface="Calibri" charset="0"/>
            </a:endParaRPr>
          </a:p>
          <a:p>
            <a:pPr>
              <a:spcBef>
                <a:spcPct val="50000"/>
              </a:spcBef>
            </a:pPr>
            <a:endParaRPr lang="en-US" sz="3200" dirty="0">
              <a:latin typeface="Calibri" charset="0"/>
            </a:endParaRPr>
          </a:p>
          <a:p>
            <a:pPr algn="ctr">
              <a:spcBef>
                <a:spcPct val="50000"/>
              </a:spcBef>
            </a:pPr>
            <a:r>
              <a:rPr lang="en-US" sz="3200" dirty="0" smtClean="0">
                <a:latin typeface="Calibri" charset="0"/>
              </a:rPr>
              <a:t>2. </a:t>
            </a:r>
            <a:r>
              <a:rPr lang="en-US" sz="3200" dirty="0" smtClean="0">
                <a:latin typeface="+mj-lt"/>
              </a:rPr>
              <a:t>What are some human </a:t>
            </a:r>
            <a:r>
              <a:rPr lang="en-US" sz="3200" dirty="0">
                <a:latin typeface="+mj-lt"/>
              </a:rPr>
              <a:t>adaptations and how </a:t>
            </a:r>
            <a:r>
              <a:rPr lang="en-US" sz="3200" dirty="0" smtClean="0">
                <a:latin typeface="+mj-lt"/>
              </a:rPr>
              <a:t>do they increase </a:t>
            </a:r>
            <a:r>
              <a:rPr lang="en-US" sz="3200" dirty="0">
                <a:latin typeface="+mj-lt"/>
              </a:rPr>
              <a:t>our reproductive success (fitness) in the context of our </a:t>
            </a:r>
            <a:r>
              <a:rPr lang="en-US" sz="3200" dirty="0" smtClean="0">
                <a:latin typeface="+mj-lt"/>
              </a:rPr>
              <a:t>habitat?</a:t>
            </a:r>
          </a:p>
        </p:txBody>
      </p:sp>
      <p:pic>
        <p:nvPicPr>
          <p:cNvPr id="40966" name="Picture 6" descr="potatoe beetle"/>
          <p:cNvPicPr>
            <a:picLocks noChangeAspect="1" noChangeArrowheads="1"/>
          </p:cNvPicPr>
          <p:nvPr/>
        </p:nvPicPr>
        <p:blipFill>
          <a:blip r:embed="rId3"/>
          <a:srcRect/>
          <a:stretch>
            <a:fillRect/>
          </a:stretch>
        </p:blipFill>
        <p:spPr bwMode="auto">
          <a:xfrm>
            <a:off x="6008259" y="2338654"/>
            <a:ext cx="2678541" cy="1944422"/>
          </a:xfrm>
          <a:prstGeom prst="rect">
            <a:avLst/>
          </a:prstGeom>
          <a:noFill/>
        </p:spPr>
      </p:pic>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89698" y="2519909"/>
            <a:ext cx="1371600" cy="1581912"/>
          </a:xfrm>
          <a:prstGeom prst="rect">
            <a:avLst/>
          </a:prstGeom>
        </p:spPr>
      </p:pic>
      <p:pic>
        <p:nvPicPr>
          <p:cNvPr id="3" name="Picture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9524" y="2410296"/>
            <a:ext cx="1134697" cy="1801138"/>
          </a:xfrm>
          <a:prstGeom prst="rect">
            <a:avLst/>
          </a:prstGeom>
        </p:spPr>
      </p:pic>
      <p:pic>
        <p:nvPicPr>
          <p:cNvPr id="4" name="Picture 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846775" y="1859957"/>
            <a:ext cx="1934544" cy="290181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Last Steps</a:t>
            </a:r>
            <a:endParaRPr lang="en-US" sz="3200" b="1" dirty="0"/>
          </a:p>
        </p:txBody>
      </p:sp>
      <p:sp>
        <p:nvSpPr>
          <p:cNvPr id="3" name="Content Placeholder 2"/>
          <p:cNvSpPr>
            <a:spLocks noGrp="1"/>
          </p:cNvSpPr>
          <p:nvPr>
            <p:ph idx="1"/>
          </p:nvPr>
        </p:nvSpPr>
        <p:spPr>
          <a:xfrm>
            <a:off x="457200" y="1600200"/>
            <a:ext cx="5281863" cy="4525963"/>
          </a:xfrm>
        </p:spPr>
        <p:txBody>
          <a:bodyPr/>
          <a:lstStyle/>
          <a:p>
            <a:r>
              <a:rPr lang="en-US" dirty="0" smtClean="0"/>
              <a:t>Take post-test (says POST in upper left corner)</a:t>
            </a:r>
          </a:p>
          <a:p>
            <a:r>
              <a:rPr lang="en-US" dirty="0" smtClean="0"/>
              <a:t>Discuss potential homework extension</a:t>
            </a:r>
          </a:p>
          <a:p>
            <a:endParaRPr lang="en-US" dirty="0"/>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43600" y="1217595"/>
            <a:ext cx="2743200" cy="5120640"/>
          </a:xfrm>
          <a:prstGeom prst="rect">
            <a:avLst/>
          </a:prstGeom>
        </p:spPr>
      </p:pic>
    </p:spTree>
    <p:extLst>
      <p:ext uri="{BB962C8B-B14F-4D97-AF65-F5344CB8AC3E}">
        <p14:creationId xmlns:p14="http://schemas.microsoft.com/office/powerpoint/2010/main" val="4592095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8227"/>
            <a:ext cx="8229600" cy="651794"/>
          </a:xfrm>
        </p:spPr>
        <p:txBody>
          <a:bodyPr/>
          <a:lstStyle/>
          <a:p>
            <a:r>
              <a:rPr lang="en-US" sz="3200" dirty="0" smtClean="0"/>
              <a:t>Image Credits</a:t>
            </a:r>
            <a:endParaRPr lang="en-US" sz="3200" dirty="0"/>
          </a:p>
        </p:txBody>
      </p:sp>
      <p:sp>
        <p:nvSpPr>
          <p:cNvPr id="3" name="Content Placeholder 2"/>
          <p:cNvSpPr>
            <a:spLocks noGrp="1"/>
          </p:cNvSpPr>
          <p:nvPr>
            <p:ph idx="1"/>
          </p:nvPr>
        </p:nvSpPr>
        <p:spPr>
          <a:xfrm>
            <a:off x="300789" y="770021"/>
            <a:ext cx="8229600" cy="6172201"/>
          </a:xfrm>
        </p:spPr>
        <p:txBody>
          <a:bodyPr/>
          <a:lstStyle/>
          <a:p>
            <a:pPr marL="0" indent="0" eaLnBrk="1" hangingPunct="1">
              <a:buNone/>
            </a:pPr>
            <a:r>
              <a:rPr lang="en-US" sz="1000" b="1" dirty="0" smtClean="0"/>
              <a:t>Slide 1:</a:t>
            </a:r>
          </a:p>
          <a:p>
            <a:pPr marL="0" indent="0" eaLnBrk="1" hangingPunct="1">
              <a:buNone/>
            </a:pPr>
            <a:r>
              <a:rPr lang="en-US" sz="1000" dirty="0" smtClean="0"/>
              <a:t>Hibiscus </a:t>
            </a:r>
            <a:r>
              <a:rPr lang="en-US" sz="1000" dirty="0"/>
              <a:t>by Forest &amp; Kim Starr </a:t>
            </a:r>
            <a:r>
              <a:rPr lang="en-US" sz="1000" dirty="0" smtClean="0"/>
              <a:t> (</a:t>
            </a:r>
            <a:r>
              <a:rPr lang="en-US" sz="1000" dirty="0" smtClean="0">
                <a:hlinkClick r:id="rId2"/>
              </a:rPr>
              <a:t>https</a:t>
            </a:r>
            <a:r>
              <a:rPr lang="en-US" sz="1000" dirty="0">
                <a:hlinkClick r:id="rId2"/>
              </a:rPr>
              <a:t>://</a:t>
            </a:r>
            <a:r>
              <a:rPr lang="en-US" sz="1000" dirty="0" smtClean="0">
                <a:hlinkClick r:id="rId2"/>
              </a:rPr>
              <a:t>commons.wikimedia.org/wiki/File:Starr_050107-2956_Hibiscus_rosa-sinensis.jpg</a:t>
            </a:r>
            <a:r>
              <a:rPr lang="en-US" sz="1000" dirty="0" smtClean="0"/>
              <a:t>)</a:t>
            </a:r>
          </a:p>
          <a:p>
            <a:pPr marL="0" indent="0" eaLnBrk="1" hangingPunct="1">
              <a:spcBef>
                <a:spcPct val="30000"/>
              </a:spcBef>
              <a:buNone/>
              <a:defRPr/>
            </a:pPr>
            <a:r>
              <a:rPr lang="en-US" sz="1000" dirty="0" smtClean="0"/>
              <a:t>Red-eyed </a:t>
            </a:r>
            <a:r>
              <a:rPr lang="en-US" sz="1000" dirty="0" err="1"/>
              <a:t>treefrog</a:t>
            </a:r>
            <a:r>
              <a:rPr lang="en-US" sz="1000" dirty="0"/>
              <a:t> by Brian </a:t>
            </a:r>
            <a:r>
              <a:rPr lang="en-US" sz="1000" dirty="0" err="1" smtClean="0"/>
              <a:t>Gratwicke</a:t>
            </a:r>
            <a:r>
              <a:rPr lang="en-US" sz="1000" dirty="0" smtClean="0"/>
              <a:t> (</a:t>
            </a:r>
            <a:r>
              <a:rPr lang="en-US" sz="1000" dirty="0" smtClean="0">
                <a:hlinkClick r:id="rId3"/>
              </a:rPr>
              <a:t>https</a:t>
            </a:r>
            <a:r>
              <a:rPr lang="en-US" sz="1000" dirty="0">
                <a:hlinkClick r:id="rId3"/>
              </a:rPr>
              <a:t>://commons.wikimedia.org/wiki/File:Red-eyed_Treefrog_(Agalychnis_callidryas).</a:t>
            </a:r>
            <a:r>
              <a:rPr lang="en-US" sz="1000" dirty="0" smtClean="0">
                <a:hlinkClick r:id="rId3"/>
              </a:rPr>
              <a:t>jpg)</a:t>
            </a:r>
            <a:endParaRPr lang="en-US" sz="1000" dirty="0" smtClean="0"/>
          </a:p>
          <a:p>
            <a:pPr marL="0" indent="0" eaLnBrk="1" hangingPunct="1">
              <a:buNone/>
            </a:pPr>
            <a:r>
              <a:rPr lang="en-US" sz="1000" dirty="0" smtClean="0"/>
              <a:t>Vermillion </a:t>
            </a:r>
            <a:r>
              <a:rPr lang="en-US" sz="1000" dirty="0"/>
              <a:t>flycatcher by James </a:t>
            </a:r>
            <a:r>
              <a:rPr lang="en-US" sz="1000" dirty="0" err="1" smtClean="0"/>
              <a:t>Diedrick</a:t>
            </a:r>
            <a:r>
              <a:rPr lang="en-US" sz="1000" dirty="0" smtClean="0"/>
              <a:t> (</a:t>
            </a:r>
            <a:r>
              <a:rPr lang="en-US" sz="1000" dirty="0" smtClean="0">
                <a:hlinkClick r:id="rId4"/>
              </a:rPr>
              <a:t>https</a:t>
            </a:r>
            <a:r>
              <a:rPr lang="en-US" sz="1000" dirty="0">
                <a:hlinkClick r:id="rId4"/>
              </a:rPr>
              <a:t>://</a:t>
            </a:r>
            <a:r>
              <a:rPr lang="en-US" sz="1000" dirty="0" smtClean="0">
                <a:hlinkClick r:id="rId4"/>
              </a:rPr>
              <a:t>commons.wikimedia.org/wiki/File:Vermillion_Flycatcher.jpg</a:t>
            </a:r>
            <a:r>
              <a:rPr lang="en-US" sz="1000" dirty="0" smtClean="0"/>
              <a:t>)</a:t>
            </a:r>
          </a:p>
          <a:p>
            <a:pPr marL="0" indent="0" eaLnBrk="1" hangingPunct="1">
              <a:buNone/>
            </a:pPr>
            <a:endParaRPr lang="en-US" sz="1000" dirty="0"/>
          </a:p>
          <a:p>
            <a:pPr marL="0" indent="0" eaLnBrk="1" hangingPunct="1">
              <a:buNone/>
            </a:pPr>
            <a:r>
              <a:rPr lang="en-US" sz="1000" b="1" dirty="0" smtClean="0"/>
              <a:t>Slide 2: </a:t>
            </a:r>
            <a:endParaRPr lang="en-US" sz="1000" b="1" dirty="0"/>
          </a:p>
          <a:p>
            <a:pPr marL="0" indent="0">
              <a:buNone/>
            </a:pPr>
            <a:r>
              <a:rPr lang="en-US" sz="1000" dirty="0">
                <a:latin typeface="Calibri" charset="0"/>
              </a:rPr>
              <a:t>"Giraffe interaction" by Hein </a:t>
            </a:r>
            <a:r>
              <a:rPr lang="en-US" sz="1000" dirty="0" err="1">
                <a:latin typeface="Calibri" charset="0"/>
              </a:rPr>
              <a:t>waschefort</a:t>
            </a:r>
            <a:r>
              <a:rPr lang="en-US" sz="1000" dirty="0">
                <a:latin typeface="Calibri" charset="0"/>
              </a:rPr>
              <a:t> - Own work. Licensed under CC BY-SA 3.0 via Wikimedia Commons - </a:t>
            </a:r>
            <a:r>
              <a:rPr lang="en-US" sz="1000" dirty="0">
                <a:latin typeface="Calibri" charset="0"/>
                <a:hlinkClick r:id="rId5"/>
              </a:rPr>
              <a:t>https://commons.wikimedia.org/wiki/File:Giraffe_interaction.jpg#/</a:t>
            </a:r>
            <a:r>
              <a:rPr lang="en-US" sz="1000" dirty="0" smtClean="0">
                <a:latin typeface="Calibri" charset="0"/>
                <a:hlinkClick r:id="rId5"/>
              </a:rPr>
              <a:t>media/File:Giraffe_interaction.jpg</a:t>
            </a:r>
            <a:endParaRPr lang="en-US" sz="1000" dirty="0" smtClean="0">
              <a:latin typeface="Calibri" charset="0"/>
            </a:endParaRPr>
          </a:p>
          <a:p>
            <a:pPr marL="0" indent="0">
              <a:buNone/>
            </a:pPr>
            <a:endParaRPr lang="en-US" sz="1000" dirty="0">
              <a:latin typeface="Calibri" charset="0"/>
            </a:endParaRPr>
          </a:p>
          <a:p>
            <a:pPr marL="0" indent="0">
              <a:buNone/>
            </a:pPr>
            <a:r>
              <a:rPr lang="en-US" sz="1000" b="1" dirty="0" smtClean="0">
                <a:latin typeface="Calibri" charset="0"/>
              </a:rPr>
              <a:t>Slide 3: </a:t>
            </a:r>
            <a:endParaRPr lang="en-US" sz="1000" dirty="0" smtClean="0">
              <a:latin typeface="Calibri" charset="0"/>
            </a:endParaRPr>
          </a:p>
          <a:p>
            <a:pPr marL="0" indent="0">
              <a:buNone/>
            </a:pPr>
            <a:r>
              <a:rPr lang="en-US" sz="1000" dirty="0"/>
              <a:t>Giraffe feeding by Muhammad Mahdi Karim (www.micro2macro.net) </a:t>
            </a:r>
            <a:r>
              <a:rPr lang="en-US" sz="1000" dirty="0">
                <a:hlinkClick r:id="rId6"/>
              </a:rPr>
              <a:t>https://commons.wikimedia.org/wiki/File:Giraffe_feeding,_</a:t>
            </a:r>
            <a:r>
              <a:rPr lang="en-US" sz="1000" dirty="0" smtClean="0">
                <a:hlinkClick r:id="rId6"/>
              </a:rPr>
              <a:t>Tanzania_crop.jpg</a:t>
            </a:r>
            <a:endParaRPr lang="en-US" sz="1000" dirty="0" smtClean="0"/>
          </a:p>
          <a:p>
            <a:pPr marL="0" indent="0">
              <a:buNone/>
            </a:pPr>
            <a:endParaRPr lang="en-US" sz="1000" dirty="0"/>
          </a:p>
          <a:p>
            <a:pPr marL="0" indent="0">
              <a:buNone/>
            </a:pPr>
            <a:r>
              <a:rPr lang="en-US" sz="1000" dirty="0" smtClean="0"/>
              <a:t>Slide 4: </a:t>
            </a:r>
            <a:endParaRPr lang="en-US" sz="1000" dirty="0"/>
          </a:p>
          <a:p>
            <a:pPr marL="0" indent="0">
              <a:buNone/>
            </a:pPr>
            <a:r>
              <a:rPr lang="en-US" sz="1000" dirty="0"/>
              <a:t>Baby giraffe by </a:t>
            </a:r>
            <a:r>
              <a:rPr lang="en-US" sz="1000" dirty="0" err="1" smtClean="0"/>
              <a:t>Ltshears</a:t>
            </a:r>
            <a:r>
              <a:rPr lang="en-US" sz="1000" dirty="0" smtClean="0"/>
              <a:t> (</a:t>
            </a:r>
            <a:r>
              <a:rPr lang="en-US" sz="1000" dirty="0" smtClean="0">
                <a:hlinkClick r:id="rId7"/>
              </a:rPr>
              <a:t>https</a:t>
            </a:r>
            <a:r>
              <a:rPr lang="en-US" sz="1000" dirty="0">
                <a:hlinkClick r:id="rId7"/>
              </a:rPr>
              <a:t>://</a:t>
            </a:r>
            <a:r>
              <a:rPr lang="en-US" sz="1000" dirty="0" smtClean="0">
                <a:hlinkClick r:id="rId7"/>
              </a:rPr>
              <a:t>commons.wikimedia.org/wiki/File:BabyMasaiGiraffe1.jpg</a:t>
            </a:r>
            <a:r>
              <a:rPr lang="en-US" sz="1000" dirty="0" smtClean="0"/>
              <a:t>)</a:t>
            </a:r>
          </a:p>
          <a:p>
            <a:pPr marL="0" indent="0">
              <a:buNone/>
            </a:pPr>
            <a:endParaRPr lang="en-US" sz="1000" dirty="0"/>
          </a:p>
          <a:p>
            <a:pPr marL="0" indent="0">
              <a:buNone/>
            </a:pPr>
            <a:r>
              <a:rPr lang="en-US" sz="1000" dirty="0" smtClean="0"/>
              <a:t>Slide 5: </a:t>
            </a:r>
          </a:p>
          <a:p>
            <a:pPr marL="0" indent="0">
              <a:buNone/>
            </a:pPr>
            <a:r>
              <a:rPr lang="en-US" sz="1000" dirty="0">
                <a:latin typeface="Calibri" charset="0"/>
              </a:rPr>
              <a:t>"Flickr - </a:t>
            </a:r>
            <a:r>
              <a:rPr lang="en-US" sz="1000" dirty="0" err="1">
                <a:latin typeface="Calibri" charset="0"/>
              </a:rPr>
              <a:t>Rainbirder</a:t>
            </a:r>
            <a:r>
              <a:rPr lang="en-US" sz="1000" dirty="0">
                <a:latin typeface="Calibri" charset="0"/>
              </a:rPr>
              <a:t> - High-rise living" by Steve </a:t>
            </a:r>
            <a:r>
              <a:rPr lang="en-US" sz="1000" dirty="0" err="1">
                <a:latin typeface="Calibri" charset="0"/>
              </a:rPr>
              <a:t>Garvie</a:t>
            </a:r>
            <a:r>
              <a:rPr lang="en-US" sz="1000" dirty="0">
                <a:latin typeface="Calibri" charset="0"/>
              </a:rPr>
              <a:t> from </a:t>
            </a:r>
            <a:r>
              <a:rPr lang="en-US" sz="1000" dirty="0" err="1">
                <a:latin typeface="Calibri" charset="0"/>
              </a:rPr>
              <a:t>Dunfermline</a:t>
            </a:r>
            <a:r>
              <a:rPr lang="en-US" sz="1000" dirty="0">
                <a:latin typeface="Calibri" charset="0"/>
              </a:rPr>
              <a:t>, Fife, Scotland - High-rise living. Licensed under CC BY-SA 2.0 via Wikimedia Commons - </a:t>
            </a:r>
            <a:r>
              <a:rPr lang="en-US" sz="1000" dirty="0">
                <a:latin typeface="Calibri" charset="0"/>
                <a:hlinkClick r:id="rId8"/>
              </a:rPr>
              <a:t>https://commons.wikimedia.org/wiki/File:Flickr_-_Rainbirder_-_High-rise_living.jpg#/media/File:Flickr_-_Rainbirder_-_</a:t>
            </a:r>
            <a:r>
              <a:rPr lang="en-US" sz="1000" dirty="0" smtClean="0">
                <a:latin typeface="Calibri" charset="0"/>
                <a:hlinkClick r:id="rId8"/>
              </a:rPr>
              <a:t>High-rise_living.jpg</a:t>
            </a:r>
            <a:endParaRPr lang="en-US" sz="1000" dirty="0" smtClean="0">
              <a:latin typeface="Calibri" charset="0"/>
            </a:endParaRPr>
          </a:p>
          <a:p>
            <a:pPr marL="0" indent="0">
              <a:buNone/>
            </a:pPr>
            <a:endParaRPr lang="en-US" sz="1000" dirty="0">
              <a:latin typeface="Calibri" charset="0"/>
            </a:endParaRPr>
          </a:p>
          <a:p>
            <a:pPr marL="0" indent="0">
              <a:buNone/>
            </a:pPr>
            <a:r>
              <a:rPr lang="en-US" sz="1000" dirty="0" smtClean="0">
                <a:latin typeface="Calibri" charset="0"/>
              </a:rPr>
              <a:t>Slide 6: </a:t>
            </a:r>
            <a:endParaRPr lang="en-US" sz="1000" dirty="0">
              <a:latin typeface="Calibri" charset="0"/>
            </a:endParaRPr>
          </a:p>
          <a:p>
            <a:pPr marL="0" indent="0">
              <a:spcBef>
                <a:spcPct val="30000"/>
              </a:spcBef>
              <a:buNone/>
              <a:defRPr/>
            </a:pPr>
            <a:r>
              <a:rPr lang="en-US" sz="1000" dirty="0"/>
              <a:t>Bird beak diagram modified from </a:t>
            </a:r>
            <a:r>
              <a:rPr lang="en-US" sz="1000" dirty="0" err="1"/>
              <a:t>Shyamal</a:t>
            </a:r>
            <a:r>
              <a:rPr lang="en-US" sz="1000" dirty="0"/>
              <a:t> (original) and Jeff </a:t>
            </a:r>
            <a:r>
              <a:rPr lang="en-US" sz="1000" dirty="0" smtClean="0"/>
              <a:t>Dahl. (</a:t>
            </a:r>
            <a:r>
              <a:rPr lang="en-US" sz="1000" dirty="0" smtClean="0">
                <a:hlinkClick r:id="rId9"/>
              </a:rPr>
              <a:t>https</a:t>
            </a:r>
            <a:r>
              <a:rPr lang="en-US" sz="1000" dirty="0">
                <a:hlinkClick r:id="rId9"/>
              </a:rPr>
              <a:t>://</a:t>
            </a:r>
            <a:r>
              <a:rPr lang="en-US" sz="1000" dirty="0" smtClean="0">
                <a:hlinkClick r:id="rId9"/>
              </a:rPr>
              <a:t>commons.wikimedia.org/wiki/File:BirdBeaks_named.svg</a:t>
            </a:r>
            <a:r>
              <a:rPr lang="en-US" sz="1000" dirty="0" smtClean="0"/>
              <a:t>)</a:t>
            </a:r>
          </a:p>
          <a:p>
            <a:pPr marL="0" indent="0">
              <a:spcBef>
                <a:spcPct val="30000"/>
              </a:spcBef>
              <a:buNone/>
              <a:defRPr/>
            </a:pPr>
            <a:endParaRPr lang="en-US" sz="1000" dirty="0"/>
          </a:p>
          <a:p>
            <a:pPr marL="0" indent="0">
              <a:buNone/>
            </a:pPr>
            <a:r>
              <a:rPr lang="en-US" sz="1000" dirty="0" smtClean="0"/>
              <a:t>Slide 7: </a:t>
            </a:r>
          </a:p>
          <a:p>
            <a:pPr marL="0" indent="0">
              <a:buNone/>
            </a:pPr>
            <a:r>
              <a:rPr lang="en-US" sz="1000" dirty="0" smtClean="0"/>
              <a:t>Computer (</a:t>
            </a:r>
            <a:r>
              <a:rPr lang="en-US" sz="1000" dirty="0" smtClean="0">
                <a:hlinkClick r:id="rId10"/>
              </a:rPr>
              <a:t>https</a:t>
            </a:r>
            <a:r>
              <a:rPr lang="en-US" sz="1000" dirty="0">
                <a:hlinkClick r:id="rId10"/>
              </a:rPr>
              <a:t>://</a:t>
            </a:r>
            <a:r>
              <a:rPr lang="en-US" sz="1000" dirty="0" smtClean="0">
                <a:hlinkClick r:id="rId10"/>
              </a:rPr>
              <a:t>commons.wikimedia.org/wiki/File:Computer-aj_aj_ashton_01.svg</a:t>
            </a:r>
            <a:r>
              <a:rPr lang="en-US" sz="1000" dirty="0" smtClean="0"/>
              <a:t>)</a:t>
            </a:r>
          </a:p>
          <a:p>
            <a:pPr marL="0" indent="0">
              <a:buNone/>
            </a:pPr>
            <a:endParaRPr lang="en-US" sz="1000" dirty="0"/>
          </a:p>
          <a:p>
            <a:pPr marL="0" indent="0">
              <a:buNone/>
            </a:pPr>
            <a:r>
              <a:rPr lang="en-US" sz="1000" dirty="0" smtClean="0"/>
              <a:t>Slide 9:</a:t>
            </a:r>
          </a:p>
          <a:p>
            <a:pPr marL="0" indent="0">
              <a:spcBef>
                <a:spcPct val="30000"/>
              </a:spcBef>
              <a:buNone/>
              <a:defRPr/>
            </a:pPr>
            <a:r>
              <a:rPr lang="en-US" sz="1000" dirty="0" err="1"/>
              <a:t>Biston</a:t>
            </a:r>
            <a:r>
              <a:rPr lang="en-US" sz="1000" dirty="0"/>
              <a:t> </a:t>
            </a:r>
            <a:r>
              <a:rPr lang="en-US" sz="1000" dirty="0" err="1"/>
              <a:t>betularia</a:t>
            </a:r>
            <a:r>
              <a:rPr lang="en-US" sz="1000" dirty="0"/>
              <a:t> by Gilles San </a:t>
            </a:r>
            <a:r>
              <a:rPr lang="en-US" sz="1000" dirty="0" smtClean="0"/>
              <a:t>Martin (</a:t>
            </a:r>
            <a:r>
              <a:rPr lang="en-US" sz="1000" dirty="0" smtClean="0">
                <a:hlinkClick r:id="rId11"/>
              </a:rPr>
              <a:t>https</a:t>
            </a:r>
            <a:r>
              <a:rPr lang="en-US" sz="1000" dirty="0">
                <a:hlinkClick r:id="rId11"/>
              </a:rPr>
              <a:t>://</a:t>
            </a:r>
            <a:r>
              <a:rPr lang="en-US" sz="1000" dirty="0" smtClean="0">
                <a:hlinkClick r:id="rId11"/>
              </a:rPr>
              <a:t>commons.wikimedia.org/wiki/File:Biston_betularia_20110529_102239_8073M.JPG</a:t>
            </a:r>
            <a:r>
              <a:rPr lang="en-US" sz="1000" dirty="0" smtClean="0"/>
              <a:t>)</a:t>
            </a:r>
          </a:p>
          <a:p>
            <a:pPr marL="0" indent="0">
              <a:spcBef>
                <a:spcPct val="30000"/>
              </a:spcBef>
              <a:buNone/>
              <a:defRPr/>
            </a:pPr>
            <a:endParaRPr lang="en-US" sz="1000" dirty="0"/>
          </a:p>
          <a:p>
            <a:pPr marL="0" indent="0">
              <a:spcBef>
                <a:spcPct val="30000"/>
              </a:spcBef>
              <a:buNone/>
              <a:defRPr/>
            </a:pPr>
            <a:r>
              <a:rPr lang="en-US" sz="1000" dirty="0" smtClean="0"/>
              <a:t>Slide 10:</a:t>
            </a:r>
            <a:endParaRPr lang="en-US" sz="1000" dirty="0"/>
          </a:p>
          <a:p>
            <a:pPr marL="0" indent="0">
              <a:spcBef>
                <a:spcPct val="30000"/>
              </a:spcBef>
              <a:buNone/>
              <a:defRPr/>
            </a:pPr>
            <a:r>
              <a:rPr lang="en-US" sz="1000" dirty="0"/>
              <a:t>Both </a:t>
            </a:r>
            <a:r>
              <a:rPr lang="en-US" sz="1000" dirty="0" err="1"/>
              <a:t>Biston</a:t>
            </a:r>
            <a:r>
              <a:rPr lang="en-US" sz="1000" dirty="0"/>
              <a:t> </a:t>
            </a:r>
            <a:r>
              <a:rPr lang="en-US" sz="1000" dirty="0" err="1"/>
              <a:t>betularia</a:t>
            </a:r>
            <a:r>
              <a:rPr lang="en-US" sz="1000" dirty="0"/>
              <a:t> by Jerzy </a:t>
            </a:r>
            <a:r>
              <a:rPr lang="en-US" sz="1000" dirty="0" smtClean="0"/>
              <a:t>Strzelecki (</a:t>
            </a:r>
            <a:r>
              <a:rPr lang="en-US" sz="1000" dirty="0" smtClean="0">
                <a:hlinkClick r:id="rId12"/>
              </a:rPr>
              <a:t>https</a:t>
            </a:r>
            <a:r>
              <a:rPr lang="en-US" sz="1000" dirty="0">
                <a:hlinkClick r:id="rId12"/>
              </a:rPr>
              <a:t>://commons.wikimedia.org/wiki/File:Biston_betularia(js)02_Lodz(Poland).</a:t>
            </a:r>
            <a:r>
              <a:rPr lang="en-US" sz="1000" dirty="0" smtClean="0">
                <a:hlinkClick r:id="rId12"/>
              </a:rPr>
              <a:t>jpg)</a:t>
            </a:r>
            <a:endParaRPr lang="en-US" sz="1000" dirty="0" smtClean="0"/>
          </a:p>
          <a:p>
            <a:pPr marL="0" indent="0">
              <a:buNone/>
            </a:pPr>
            <a:r>
              <a:rPr lang="en-US" sz="1000" dirty="0" smtClean="0"/>
              <a:t>(</a:t>
            </a:r>
            <a:r>
              <a:rPr lang="en-US" sz="1000" dirty="0" smtClean="0">
                <a:hlinkClick r:id="rId13"/>
              </a:rPr>
              <a:t>https</a:t>
            </a:r>
            <a:r>
              <a:rPr lang="en-US" sz="1000" dirty="0">
                <a:hlinkClick r:id="rId13"/>
              </a:rPr>
              <a:t>://commons.wikimedia.org/wiki/File:Biston_betularia(js)01_Lodz(Poland).</a:t>
            </a:r>
            <a:r>
              <a:rPr lang="en-US" sz="1000" dirty="0" smtClean="0">
                <a:hlinkClick r:id="rId13"/>
              </a:rPr>
              <a:t>jpg)</a:t>
            </a:r>
            <a:endParaRPr lang="en-US" sz="1000" dirty="0" smtClean="0"/>
          </a:p>
          <a:p>
            <a:pPr marL="0" indent="0">
              <a:buNone/>
            </a:pPr>
            <a:endParaRPr lang="en-US" sz="1000" dirty="0"/>
          </a:p>
          <a:p>
            <a:pPr marL="0" indent="0">
              <a:buNone/>
            </a:pPr>
            <a:endParaRPr lang="en-US" sz="1000" dirty="0" smtClean="0"/>
          </a:p>
          <a:p>
            <a:pPr marL="0" indent="0">
              <a:buNone/>
            </a:pPr>
            <a:endParaRPr lang="en-US" sz="1000" dirty="0"/>
          </a:p>
        </p:txBody>
      </p:sp>
    </p:spTree>
    <p:extLst>
      <p:ext uri="{BB962C8B-B14F-4D97-AF65-F5344CB8AC3E}">
        <p14:creationId xmlns:p14="http://schemas.microsoft.com/office/powerpoint/2010/main" val="3301828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457200" y="118227"/>
            <a:ext cx="8229600" cy="65179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a:lstStyle>
          <a:p>
            <a:r>
              <a:rPr lang="en-US" sz="3200" dirty="0" smtClean="0"/>
              <a:t>Image Credits (Continued)</a:t>
            </a:r>
            <a:endParaRPr lang="en-US" sz="3200" dirty="0"/>
          </a:p>
        </p:txBody>
      </p:sp>
      <p:sp>
        <p:nvSpPr>
          <p:cNvPr id="5" name="Content Placeholder 2"/>
          <p:cNvSpPr>
            <a:spLocks noGrp="1"/>
          </p:cNvSpPr>
          <p:nvPr>
            <p:ph idx="1"/>
          </p:nvPr>
        </p:nvSpPr>
        <p:spPr>
          <a:xfrm>
            <a:off x="300789" y="745958"/>
            <a:ext cx="8229600" cy="5041232"/>
          </a:xfrm>
        </p:spPr>
        <p:txBody>
          <a:bodyPr/>
          <a:lstStyle/>
          <a:p>
            <a:pPr marL="0" indent="0" eaLnBrk="1" hangingPunct="1">
              <a:buNone/>
            </a:pPr>
            <a:r>
              <a:rPr lang="en-US" sz="1000" b="1" dirty="0" smtClean="0"/>
              <a:t>Slide 11:</a:t>
            </a:r>
          </a:p>
          <a:p>
            <a:pPr marL="0" indent="0">
              <a:spcBef>
                <a:spcPct val="30000"/>
              </a:spcBef>
              <a:buNone/>
              <a:defRPr/>
            </a:pPr>
            <a:r>
              <a:rPr lang="en-US" sz="1000" dirty="0"/>
              <a:t>Rat line drawing by </a:t>
            </a:r>
            <a:r>
              <a:rPr lang="en-US" sz="1000" dirty="0" err="1" smtClean="0"/>
              <a:t>Gwilz</a:t>
            </a:r>
            <a:r>
              <a:rPr lang="en-US" sz="1000" dirty="0" smtClean="0"/>
              <a:t> (</a:t>
            </a:r>
            <a:r>
              <a:rPr lang="en-US" sz="1000" dirty="0" smtClean="0">
                <a:hlinkClick r:id="rId2"/>
              </a:rPr>
              <a:t>https</a:t>
            </a:r>
            <a:r>
              <a:rPr lang="en-US" sz="1000" dirty="0">
                <a:hlinkClick r:id="rId2"/>
              </a:rPr>
              <a:t>://commons.wikimedia.org/wiki/File:Vector_diagram_of_laboratory_mouse_(black_and_white).</a:t>
            </a:r>
            <a:r>
              <a:rPr lang="en-US" sz="1000" dirty="0" smtClean="0">
                <a:hlinkClick r:id="rId2"/>
              </a:rPr>
              <a:t>svg)</a:t>
            </a:r>
            <a:endParaRPr lang="en-US" sz="1000" dirty="0" smtClean="0"/>
          </a:p>
          <a:p>
            <a:pPr marL="0" indent="0">
              <a:spcBef>
                <a:spcPct val="30000"/>
              </a:spcBef>
              <a:buNone/>
              <a:defRPr/>
            </a:pPr>
            <a:endParaRPr lang="en-US" sz="1000" dirty="0"/>
          </a:p>
          <a:p>
            <a:pPr marL="0" indent="0">
              <a:spcBef>
                <a:spcPct val="30000"/>
              </a:spcBef>
              <a:buNone/>
              <a:defRPr/>
            </a:pPr>
            <a:r>
              <a:rPr lang="en-US" sz="1000" dirty="0" smtClean="0"/>
              <a:t>Slide 12: </a:t>
            </a:r>
            <a:endParaRPr lang="en-US" sz="1000" dirty="0"/>
          </a:p>
          <a:p>
            <a:pPr marL="0" indent="0">
              <a:buNone/>
            </a:pPr>
            <a:r>
              <a:rPr lang="en-US" sz="1000" dirty="0"/>
              <a:t>"</a:t>
            </a:r>
            <a:r>
              <a:rPr lang="en-US" sz="1000" dirty="0" err="1"/>
              <a:t>Phlogophora</a:t>
            </a:r>
            <a:r>
              <a:rPr lang="en-US" sz="1000" dirty="0"/>
              <a:t> </a:t>
            </a:r>
            <a:r>
              <a:rPr lang="en-US" sz="1000" dirty="0" err="1"/>
              <a:t>meticulosa</a:t>
            </a:r>
            <a:r>
              <a:rPr lang="en-US" sz="1000" dirty="0"/>
              <a:t>, </a:t>
            </a:r>
            <a:r>
              <a:rPr lang="en-US" sz="1000" dirty="0" err="1"/>
              <a:t>Achateule</a:t>
            </a:r>
            <a:r>
              <a:rPr lang="en-US" sz="1000" dirty="0"/>
              <a:t> 1" by </a:t>
            </a:r>
            <a:r>
              <a:rPr lang="en-US" sz="1000" dirty="0" err="1"/>
              <a:t>Böhringer</a:t>
            </a:r>
            <a:r>
              <a:rPr lang="en-US" sz="1000" dirty="0"/>
              <a:t> Friedrich - Own work. Licensed under CC BY-SA 2.5 via Wikimedia Commons </a:t>
            </a:r>
            <a:r>
              <a:rPr lang="en-US" sz="1000" dirty="0" smtClean="0">
                <a:hlinkClick r:id="rId3"/>
              </a:rPr>
              <a:t>–</a:t>
            </a:r>
            <a:r>
              <a:rPr lang="en-US" sz="1000" dirty="0" smtClean="0"/>
              <a:t> (</a:t>
            </a:r>
            <a:r>
              <a:rPr lang="en-US" sz="1000" dirty="0" smtClean="0">
                <a:hlinkClick r:id="rId3"/>
              </a:rPr>
              <a:t>https</a:t>
            </a:r>
            <a:r>
              <a:rPr lang="en-US" sz="1000" dirty="0">
                <a:hlinkClick r:id="rId3"/>
              </a:rPr>
              <a:t>://commons.wikimedia.org/wiki/File:Phlogophora_meticulosa,_Achateule_1.JPG#/media/File:Phlogophora_meticulosa,_</a:t>
            </a:r>
            <a:r>
              <a:rPr lang="en-US" sz="1000" dirty="0" smtClean="0">
                <a:hlinkClick r:id="rId3"/>
              </a:rPr>
              <a:t>Achateule_1.JPG</a:t>
            </a:r>
            <a:r>
              <a:rPr lang="en-US" sz="1000" dirty="0" smtClean="0"/>
              <a:t>)</a:t>
            </a:r>
          </a:p>
          <a:p>
            <a:pPr marL="0" indent="0">
              <a:buNone/>
            </a:pPr>
            <a:r>
              <a:rPr lang="en-US" sz="1000" dirty="0" smtClean="0"/>
              <a:t>"</a:t>
            </a:r>
            <a:r>
              <a:rPr lang="en-US" sz="1000" dirty="0" err="1"/>
              <a:t>Fjellrev</a:t>
            </a:r>
            <a:r>
              <a:rPr lang="en-US" sz="1000" dirty="0"/>
              <a:t> pho" by Mr. Per Harald Olsen – User </a:t>
            </a:r>
            <a:r>
              <a:rPr lang="en-US" sz="1000" dirty="0" err="1"/>
              <a:t>Perhols</a:t>
            </a:r>
            <a:r>
              <a:rPr lang="en-US" sz="1000" dirty="0"/>
              <a:t> on </a:t>
            </a:r>
            <a:r>
              <a:rPr lang="en-US" sz="1000" dirty="0" err="1"/>
              <a:t>no.wikipedia</a:t>
            </a:r>
            <a:r>
              <a:rPr lang="en-US" sz="1000" dirty="0"/>
              <a:t> - </a:t>
            </a:r>
            <a:r>
              <a:rPr lang="en-US" sz="1000" dirty="0" err="1"/>
              <a:t>no.wikipedia</a:t>
            </a:r>
            <a:r>
              <a:rPr lang="en-US" sz="1000" dirty="0"/>
              <a:t>. Licensed under CC BY-SA 3.0 via Wikimedia Commons </a:t>
            </a:r>
            <a:r>
              <a:rPr lang="en-US" sz="1000" dirty="0" smtClean="0">
                <a:hlinkClick r:id="rId4"/>
              </a:rPr>
              <a:t>–</a:t>
            </a:r>
            <a:r>
              <a:rPr lang="en-US" sz="1000" dirty="0" smtClean="0"/>
              <a:t> (</a:t>
            </a:r>
            <a:r>
              <a:rPr lang="en-US" sz="1000" dirty="0" smtClean="0">
                <a:hlinkClick r:id="rId4"/>
              </a:rPr>
              <a:t>https</a:t>
            </a:r>
            <a:r>
              <a:rPr lang="en-US" sz="1000" dirty="0">
                <a:hlinkClick r:id="rId4"/>
              </a:rPr>
              <a:t>://commons.wikimedia.org/wiki/File:Fjellrev_pho.jpg#/</a:t>
            </a:r>
            <a:r>
              <a:rPr lang="en-US" sz="1000" dirty="0" smtClean="0">
                <a:hlinkClick r:id="rId4"/>
              </a:rPr>
              <a:t>media/File:Fjellrev_pho.jpg</a:t>
            </a:r>
            <a:r>
              <a:rPr lang="en-US" sz="1000" dirty="0" smtClean="0"/>
              <a:t>)</a:t>
            </a:r>
          </a:p>
          <a:p>
            <a:pPr marL="0" indent="0">
              <a:buNone/>
            </a:pPr>
            <a:endParaRPr lang="en-US" sz="1000" dirty="0"/>
          </a:p>
          <a:p>
            <a:pPr marL="0" indent="0">
              <a:buNone/>
            </a:pPr>
            <a:r>
              <a:rPr lang="en-US" sz="1000" dirty="0" smtClean="0"/>
              <a:t>Slide 13:</a:t>
            </a:r>
          </a:p>
          <a:p>
            <a:pPr marL="0" indent="0">
              <a:spcBef>
                <a:spcPct val="30000"/>
              </a:spcBef>
              <a:buNone/>
              <a:defRPr/>
            </a:pPr>
            <a:r>
              <a:rPr lang="en-US" sz="1000" dirty="0"/>
              <a:t>Golden retriever </a:t>
            </a:r>
            <a:r>
              <a:rPr lang="en-US" sz="1000" dirty="0" err="1"/>
              <a:t>puppes</a:t>
            </a:r>
            <a:r>
              <a:rPr lang="en-US" sz="1000" dirty="0"/>
              <a:t> by </a:t>
            </a:r>
            <a:r>
              <a:rPr lang="en-US" sz="1000" dirty="0" err="1" smtClean="0"/>
              <a:t>Koosg</a:t>
            </a:r>
            <a:r>
              <a:rPr lang="en-US" sz="1000" dirty="0" smtClean="0"/>
              <a:t>. (</a:t>
            </a:r>
            <a:r>
              <a:rPr lang="en-US" sz="1000" dirty="0" smtClean="0">
                <a:hlinkClick r:id="rId5"/>
              </a:rPr>
              <a:t>https</a:t>
            </a:r>
            <a:r>
              <a:rPr lang="en-US" sz="1000" dirty="0">
                <a:hlinkClick r:id="rId5"/>
              </a:rPr>
              <a:t>://</a:t>
            </a:r>
            <a:r>
              <a:rPr lang="en-US" sz="1000" dirty="0" smtClean="0">
                <a:hlinkClick r:id="rId5"/>
              </a:rPr>
              <a:t>commons.wikimedia.org/wiki/File:Golden_retriever_puppies_4_wk.jpg</a:t>
            </a:r>
            <a:r>
              <a:rPr lang="en-US" sz="1000" dirty="0" smtClean="0"/>
              <a:t>)</a:t>
            </a:r>
          </a:p>
          <a:p>
            <a:pPr marL="0" indent="0">
              <a:spcBef>
                <a:spcPct val="30000"/>
              </a:spcBef>
              <a:buNone/>
              <a:defRPr/>
            </a:pPr>
            <a:r>
              <a:rPr lang="en-US" sz="1000" dirty="0" smtClean="0"/>
              <a:t>Purple </a:t>
            </a:r>
            <a:r>
              <a:rPr lang="en-US" sz="1000" dirty="0"/>
              <a:t>Honeycreeper by Gregory “</a:t>
            </a:r>
            <a:r>
              <a:rPr lang="en-US" sz="1000" dirty="0" err="1"/>
              <a:t>Slobirdr</a:t>
            </a:r>
            <a:r>
              <a:rPr lang="en-US" sz="1000" dirty="0"/>
              <a:t>” </a:t>
            </a:r>
            <a:r>
              <a:rPr lang="en-US" sz="1000" dirty="0" smtClean="0"/>
              <a:t>Smith (</a:t>
            </a:r>
            <a:r>
              <a:rPr lang="en-US" sz="1000" dirty="0" smtClean="0">
                <a:hlinkClick r:id="rId6"/>
              </a:rPr>
              <a:t>https</a:t>
            </a:r>
            <a:r>
              <a:rPr lang="en-US" sz="1000" dirty="0">
                <a:hlinkClick r:id="rId6"/>
              </a:rPr>
              <a:t>://commons.wikimedia.org/wiki/File:Purple_Honeycreeper_(Cyanerpes_caeruleus)_(13962727398).</a:t>
            </a:r>
            <a:r>
              <a:rPr lang="en-US" sz="1000" dirty="0" smtClean="0">
                <a:hlinkClick r:id="rId6"/>
              </a:rPr>
              <a:t>jpg)</a:t>
            </a:r>
            <a:endParaRPr lang="en-US" sz="1000" dirty="0" smtClean="0"/>
          </a:p>
          <a:p>
            <a:pPr marL="0" indent="0">
              <a:buNone/>
            </a:pPr>
            <a:r>
              <a:rPr lang="en-US" sz="1000" dirty="0" smtClean="0"/>
              <a:t>"</a:t>
            </a:r>
            <a:r>
              <a:rPr lang="en-US" sz="1000" dirty="0"/>
              <a:t>Rico - Albino Alligator" by Sherrif2966 - Own work. Licensed under CC BY-SA 4.0 via Wikimedia Commons - </a:t>
            </a:r>
            <a:r>
              <a:rPr lang="en-US" sz="1000" dirty="0">
                <a:hlinkClick r:id="rId7"/>
              </a:rPr>
              <a:t>https://commons.wikimedia.org/wiki/File:Rico_-_Albino_Alligator.jpg#/media/File:Rico_-_</a:t>
            </a:r>
            <a:r>
              <a:rPr lang="en-US" sz="1000" dirty="0" smtClean="0">
                <a:hlinkClick r:id="rId7"/>
              </a:rPr>
              <a:t>Albino_Alligator.jpg</a:t>
            </a:r>
            <a:endParaRPr lang="en-US" sz="1000" dirty="0"/>
          </a:p>
          <a:p>
            <a:pPr marL="0" indent="0" eaLnBrk="1" hangingPunct="1">
              <a:buNone/>
            </a:pPr>
            <a:endParaRPr lang="en-US" sz="1000" dirty="0" smtClean="0"/>
          </a:p>
          <a:p>
            <a:pPr marL="0" indent="0" eaLnBrk="1" hangingPunct="1">
              <a:buNone/>
            </a:pPr>
            <a:r>
              <a:rPr lang="en-US" sz="1000" dirty="0" smtClean="0"/>
              <a:t>Slide 14: </a:t>
            </a:r>
          </a:p>
          <a:p>
            <a:pPr marL="0" indent="0" eaLnBrk="1" hangingPunct="1">
              <a:buNone/>
            </a:pPr>
            <a:r>
              <a:rPr lang="en-US" sz="1000" dirty="0"/>
              <a:t>Clawed feet: "</a:t>
            </a:r>
            <a:r>
              <a:rPr lang="en-US" sz="1000" dirty="0" err="1"/>
              <a:t>Circaetus</a:t>
            </a:r>
            <a:r>
              <a:rPr lang="en-US" sz="1000" dirty="0"/>
              <a:t> </a:t>
            </a:r>
            <a:r>
              <a:rPr lang="en-US" sz="1000" dirty="0" err="1"/>
              <a:t>gallicus</a:t>
            </a:r>
            <a:r>
              <a:rPr lang="en-US" sz="1000" dirty="0"/>
              <a:t> claw" by Original uploader was </a:t>
            </a:r>
            <a:r>
              <a:rPr lang="en-US" sz="1000" dirty="0" err="1"/>
              <a:t>Emlok</a:t>
            </a:r>
            <a:r>
              <a:rPr lang="en-US" sz="1000" dirty="0"/>
              <a:t> at </a:t>
            </a:r>
            <a:r>
              <a:rPr lang="en-US" sz="1000" dirty="0" err="1"/>
              <a:t>pl.wikipedia</a:t>
            </a:r>
            <a:r>
              <a:rPr lang="en-US" sz="1000" dirty="0"/>
              <a:t> - Originally from </a:t>
            </a:r>
            <a:r>
              <a:rPr lang="en-US" sz="1000" dirty="0" err="1"/>
              <a:t>pl.wikipedia</a:t>
            </a:r>
            <a:r>
              <a:rPr lang="en-US" sz="1000" dirty="0"/>
              <a:t>; description page is/was here.. Licensed under CC BY-SA 3.0 via Wikimedia Commons - </a:t>
            </a:r>
            <a:r>
              <a:rPr lang="en-US" sz="1000" dirty="0">
                <a:hlinkClick r:id="rId8"/>
              </a:rPr>
              <a:t>https://commons.wikimedia.org/wiki/File:Circaetus_gallicus_claw.jpg#/</a:t>
            </a:r>
            <a:r>
              <a:rPr lang="en-US" sz="1000" dirty="0" smtClean="0">
                <a:hlinkClick r:id="rId8"/>
              </a:rPr>
              <a:t>media/File:Circaetus_gallicus_claw.jpg</a:t>
            </a:r>
            <a:endParaRPr lang="en-US" sz="1000" dirty="0" smtClean="0"/>
          </a:p>
          <a:p>
            <a:pPr marL="0" indent="0" eaLnBrk="1" hangingPunct="1">
              <a:buNone/>
            </a:pPr>
            <a:r>
              <a:rPr lang="en-US" sz="1000" dirty="0" smtClean="0"/>
              <a:t>Webbed </a:t>
            </a:r>
            <a:r>
              <a:rPr lang="en-US" sz="1000" dirty="0"/>
              <a:t>foot and Colorado Potato beetle under public domain.</a:t>
            </a:r>
          </a:p>
          <a:p>
            <a:pPr marL="0" indent="0" eaLnBrk="1" hangingPunct="1">
              <a:buNone/>
            </a:pPr>
            <a:r>
              <a:rPr lang="en-US" sz="1000" dirty="0" smtClean="0"/>
              <a:t>Pincushion </a:t>
            </a:r>
            <a:r>
              <a:rPr lang="en-US" sz="1000" dirty="0"/>
              <a:t>cactus: </a:t>
            </a:r>
            <a:r>
              <a:rPr lang="en-US" sz="1000" dirty="0" smtClean="0"/>
              <a:t>(</a:t>
            </a:r>
            <a:r>
              <a:rPr lang="en-US" sz="1000" dirty="0" smtClean="0">
                <a:hlinkClick r:id="rId9"/>
              </a:rPr>
              <a:t>https</a:t>
            </a:r>
            <a:r>
              <a:rPr lang="en-US" sz="1000" dirty="0">
                <a:hlinkClick r:id="rId9"/>
              </a:rPr>
              <a:t>://commons.wikimedia.org/wiki/File:Siler_pincushion_cactus_(Pediocactus_sileri)_(6307401470).</a:t>
            </a:r>
            <a:r>
              <a:rPr lang="en-US" sz="1000" dirty="0" smtClean="0">
                <a:hlinkClick r:id="rId9"/>
              </a:rPr>
              <a:t>jpg)</a:t>
            </a:r>
            <a:r>
              <a:rPr lang="en-US" sz="1000" dirty="0"/>
              <a:t> </a:t>
            </a:r>
            <a:r>
              <a:rPr lang="en-US" sz="1000" dirty="0" smtClean="0"/>
              <a:t>by </a:t>
            </a:r>
            <a:r>
              <a:rPr lang="en-US" sz="1000" dirty="0"/>
              <a:t>USFWS </a:t>
            </a:r>
            <a:r>
              <a:rPr lang="en-US" sz="1000" dirty="0" smtClean="0"/>
              <a:t>Mountain-Prairie</a:t>
            </a:r>
          </a:p>
          <a:p>
            <a:pPr marL="0" indent="0" eaLnBrk="1" hangingPunct="1">
              <a:buNone/>
            </a:pPr>
            <a:endParaRPr lang="en-US" sz="1000" dirty="0" smtClean="0"/>
          </a:p>
          <a:p>
            <a:pPr marL="0" indent="0" eaLnBrk="1" hangingPunct="1">
              <a:buNone/>
            </a:pPr>
            <a:r>
              <a:rPr lang="en-US" sz="1000" dirty="0" smtClean="0"/>
              <a:t>Slide 15:</a:t>
            </a:r>
            <a:endParaRPr lang="en-US" sz="1000" dirty="0"/>
          </a:p>
          <a:p>
            <a:pPr marL="0" indent="0">
              <a:spcBef>
                <a:spcPct val="30000"/>
              </a:spcBef>
              <a:buNone/>
              <a:defRPr/>
            </a:pPr>
            <a:r>
              <a:rPr lang="en-US" sz="1000" dirty="0"/>
              <a:t>Gecko by </a:t>
            </a:r>
            <a:r>
              <a:rPr lang="en-US" sz="1000" dirty="0" err="1" smtClean="0"/>
              <a:t>FraKctured</a:t>
            </a:r>
            <a:r>
              <a:rPr lang="en-US" sz="1000" dirty="0" smtClean="0"/>
              <a:t> (</a:t>
            </a:r>
            <a:r>
              <a:rPr lang="en-US" sz="1000" dirty="0" smtClean="0">
                <a:hlinkClick r:id="rId10"/>
              </a:rPr>
              <a:t>https</a:t>
            </a:r>
            <a:r>
              <a:rPr lang="en-US" sz="1000" dirty="0">
                <a:hlinkClick r:id="rId10"/>
              </a:rPr>
              <a:t>://</a:t>
            </a:r>
            <a:r>
              <a:rPr lang="en-US" sz="1000" dirty="0" smtClean="0">
                <a:hlinkClick r:id="rId10"/>
              </a:rPr>
              <a:t>commons.wikimedia.org/wiki/File:Gecko_regenerating_tail.jpg</a:t>
            </a:r>
            <a:r>
              <a:rPr lang="en-US" sz="1000" dirty="0" smtClean="0"/>
              <a:t>)</a:t>
            </a:r>
          </a:p>
          <a:p>
            <a:pPr marL="0" indent="0">
              <a:spcBef>
                <a:spcPct val="30000"/>
              </a:spcBef>
              <a:buNone/>
              <a:defRPr/>
            </a:pPr>
            <a:endParaRPr lang="en-US" sz="1000" dirty="0"/>
          </a:p>
          <a:p>
            <a:pPr marL="0" indent="0" eaLnBrk="1" hangingPunct="1">
              <a:buNone/>
            </a:pPr>
            <a:endParaRPr lang="en-US" sz="1000" dirty="0"/>
          </a:p>
          <a:p>
            <a:pPr marL="0" indent="0">
              <a:buNone/>
            </a:pPr>
            <a:endParaRPr lang="en-US" sz="1000" dirty="0" smtClean="0"/>
          </a:p>
          <a:p>
            <a:pPr marL="0" indent="0">
              <a:buNone/>
            </a:pPr>
            <a:endParaRPr lang="en-US" sz="1000" dirty="0"/>
          </a:p>
        </p:txBody>
      </p:sp>
    </p:spTree>
    <p:extLst>
      <p:ext uri="{BB962C8B-B14F-4D97-AF65-F5344CB8AC3E}">
        <p14:creationId xmlns:p14="http://schemas.microsoft.com/office/powerpoint/2010/main" val="18672954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457200" y="128588"/>
            <a:ext cx="8229600" cy="889000"/>
          </a:xfrm>
        </p:spPr>
        <p:txBody>
          <a:bodyPr/>
          <a:lstStyle/>
          <a:p>
            <a:pPr eaLnBrk="1" hangingPunct="1"/>
            <a:r>
              <a:rPr lang="en-US" sz="3200" dirty="0" smtClean="0"/>
              <a:t>Common Misconceptions</a:t>
            </a:r>
          </a:p>
        </p:txBody>
      </p:sp>
      <p:sp>
        <p:nvSpPr>
          <p:cNvPr id="3" name="Content Placeholder 2"/>
          <p:cNvSpPr>
            <a:spLocks noGrp="1"/>
          </p:cNvSpPr>
          <p:nvPr>
            <p:ph idx="1"/>
          </p:nvPr>
        </p:nvSpPr>
        <p:spPr>
          <a:xfrm>
            <a:off x="457200" y="1216025"/>
            <a:ext cx="8229600" cy="5451475"/>
          </a:xfrm>
        </p:spPr>
        <p:txBody>
          <a:bodyPr>
            <a:normAutofit/>
          </a:bodyPr>
          <a:lstStyle/>
          <a:p>
            <a:pPr eaLnBrk="1" hangingPunct="1">
              <a:lnSpc>
                <a:spcPct val="70000"/>
              </a:lnSpc>
            </a:pPr>
            <a:r>
              <a:rPr lang="en-US" sz="2200" smtClean="0"/>
              <a:t>Natural resources are not limited</a:t>
            </a:r>
          </a:p>
          <a:p>
            <a:pPr eaLnBrk="1" hangingPunct="1">
              <a:lnSpc>
                <a:spcPct val="70000"/>
              </a:lnSpc>
            </a:pPr>
            <a:r>
              <a:rPr lang="en-US" sz="2200" smtClean="0"/>
              <a:t>Organisms do not compete to survive/reproduce; or if there is competition, the strongest always survives</a:t>
            </a:r>
          </a:p>
          <a:p>
            <a:pPr eaLnBrk="1" hangingPunct="1">
              <a:lnSpc>
                <a:spcPct val="70000"/>
              </a:lnSpc>
            </a:pPr>
            <a:r>
              <a:rPr lang="en-US" sz="2200" smtClean="0">
                <a:solidFill>
                  <a:srgbClr val="FF0000"/>
                </a:solidFill>
              </a:rPr>
              <a:t>There is no variation within a population; or if there is, it does not affect survival</a:t>
            </a:r>
          </a:p>
          <a:p>
            <a:pPr eaLnBrk="1" hangingPunct="1">
              <a:lnSpc>
                <a:spcPct val="70000"/>
              </a:lnSpc>
            </a:pPr>
            <a:r>
              <a:rPr lang="en-US" sz="2200" smtClean="0">
                <a:solidFill>
                  <a:srgbClr val="FF0000"/>
                </a:solidFill>
              </a:rPr>
              <a:t>When a trait is no longer beneficial, it will disappear</a:t>
            </a:r>
          </a:p>
          <a:p>
            <a:pPr eaLnBrk="1" hangingPunct="1">
              <a:lnSpc>
                <a:spcPct val="70000"/>
              </a:lnSpc>
            </a:pPr>
            <a:r>
              <a:rPr lang="en-US" sz="2200" smtClean="0">
                <a:solidFill>
                  <a:srgbClr val="FF0000"/>
                </a:solidFill>
              </a:rPr>
              <a:t>Traits acquired during lifetime will be inherited by offspring</a:t>
            </a:r>
          </a:p>
          <a:p>
            <a:pPr eaLnBrk="1" hangingPunct="1">
              <a:lnSpc>
                <a:spcPct val="70000"/>
              </a:lnSpc>
            </a:pPr>
            <a:r>
              <a:rPr lang="en-US" sz="2200" smtClean="0"/>
              <a:t>Traits that are positively influenced by the environment will be passed on to offspring</a:t>
            </a:r>
          </a:p>
          <a:p>
            <a:pPr eaLnBrk="1" hangingPunct="1">
              <a:lnSpc>
                <a:spcPct val="70000"/>
              </a:lnSpc>
            </a:pPr>
            <a:r>
              <a:rPr lang="en-US" sz="2200" smtClean="0">
                <a:solidFill>
                  <a:srgbClr val="FF0000"/>
                </a:solidFill>
              </a:rPr>
              <a:t>Fitness = strength, speed, intelligence or longevity, and it is not environment (context)-dependent</a:t>
            </a:r>
          </a:p>
          <a:p>
            <a:pPr eaLnBrk="1" hangingPunct="1">
              <a:lnSpc>
                <a:spcPct val="70000"/>
              </a:lnSpc>
            </a:pPr>
            <a:r>
              <a:rPr lang="en-US" sz="2200" smtClean="0">
                <a:solidFill>
                  <a:srgbClr val="FF0000"/>
                </a:solidFill>
              </a:rPr>
              <a:t>Mutations occur to meet the needs of the population, and change entire population equally</a:t>
            </a:r>
          </a:p>
          <a:p>
            <a:pPr eaLnBrk="1" hangingPunct="1">
              <a:lnSpc>
                <a:spcPct val="70000"/>
              </a:lnSpc>
            </a:pPr>
            <a:r>
              <a:rPr lang="en-US" sz="2200" smtClean="0">
                <a:solidFill>
                  <a:srgbClr val="FF0000"/>
                </a:solidFill>
              </a:rPr>
              <a:t>Organisms can intentionally become a new species</a:t>
            </a:r>
          </a:p>
          <a:p>
            <a:pPr eaLnBrk="1" hangingPunct="1">
              <a:lnSpc>
                <a:spcPct val="70000"/>
              </a:lnSpc>
            </a:pPr>
            <a:r>
              <a:rPr lang="en-US" sz="2200" smtClean="0">
                <a:solidFill>
                  <a:srgbClr val="FF0000"/>
                </a:solidFill>
              </a:rPr>
              <a:t>Mutations are adaptive/intentional responses to the environment</a:t>
            </a:r>
          </a:p>
          <a:p>
            <a:pPr eaLnBrk="1" hangingPunct="1">
              <a:lnSpc>
                <a:spcPct val="70000"/>
              </a:lnSpc>
            </a:pPr>
            <a:endParaRPr lang="en-US" sz="1700" smtClean="0"/>
          </a:p>
          <a:p>
            <a:pPr eaLnBrk="1" hangingPunct="1">
              <a:lnSpc>
                <a:spcPct val="70000"/>
              </a:lnSpc>
              <a:buFont typeface="Arial" charset="0"/>
              <a:buNone/>
            </a:pPr>
            <a:r>
              <a:rPr lang="en-US" sz="1700" smtClean="0"/>
              <a:t>Concept inventory from Anderson et al., </a:t>
            </a:r>
            <a:r>
              <a:rPr lang="en-US" sz="1700" i="1" smtClean="0"/>
              <a:t>JRST</a:t>
            </a:r>
            <a:r>
              <a:rPr lang="en-US" sz="1700" smtClean="0"/>
              <a:t>, 2002</a:t>
            </a:r>
          </a:p>
          <a:p>
            <a:pPr eaLnBrk="1" hangingPunct="1">
              <a:lnSpc>
                <a:spcPct val="70000"/>
              </a:lnSpc>
              <a:buFont typeface="Arial" charset="0"/>
              <a:buNone/>
            </a:pPr>
            <a:r>
              <a:rPr lang="en-US" sz="1700" smtClean="0"/>
              <a:t>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1663700"/>
          </a:xfrm>
        </p:spPr>
        <p:txBody>
          <a:bodyPr/>
          <a:lstStyle/>
          <a:p>
            <a:pPr marL="0" indent="0" algn="ctr">
              <a:buNone/>
            </a:pPr>
            <a:r>
              <a:rPr lang="en-US" sz="3400" dirty="0" smtClean="0"/>
              <a:t>How </a:t>
            </a:r>
            <a:r>
              <a:rPr lang="en-US" sz="3400" dirty="0"/>
              <a:t>is a trait </a:t>
            </a:r>
            <a:r>
              <a:rPr lang="en-US" sz="3400" dirty="0" smtClean="0"/>
              <a:t>passed </a:t>
            </a:r>
            <a:r>
              <a:rPr lang="en-US" sz="3400" dirty="0"/>
              <a:t>to </a:t>
            </a:r>
            <a:r>
              <a:rPr lang="en-US" sz="3400" dirty="0" smtClean="0"/>
              <a:t>an organism's offspring?</a:t>
            </a:r>
          </a:p>
          <a:p>
            <a:pPr marL="0" indent="0" algn="ctr">
              <a:buNone/>
            </a:pPr>
            <a:r>
              <a:rPr lang="en-US" sz="3400" dirty="0" smtClean="0"/>
              <a:t>Is having a long neck good or bad? </a:t>
            </a:r>
            <a:endParaRPr lang="en-US" sz="3400" dirty="0"/>
          </a:p>
        </p:txBody>
      </p:sp>
      <p:pic>
        <p:nvPicPr>
          <p:cNvPr id="4" name="Picture 2" descr="Giraffe interaction.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06120" y="1577591"/>
            <a:ext cx="4731759" cy="5007631"/>
          </a:xfrm>
          <a:prstGeom prst="rect">
            <a:avLst/>
          </a:prstGeom>
          <a:noFill/>
        </p:spPr>
      </p:pic>
    </p:spTree>
    <p:extLst>
      <p:ext uri="{BB962C8B-B14F-4D97-AF65-F5344CB8AC3E}">
        <p14:creationId xmlns:p14="http://schemas.microsoft.com/office/powerpoint/2010/main" val="4160575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254000"/>
            <a:ext cx="8686800" cy="4525963"/>
          </a:xfrm>
        </p:spPr>
        <p:txBody>
          <a:bodyPr/>
          <a:lstStyle/>
          <a:p>
            <a:pPr algn="ctr">
              <a:buNone/>
            </a:pPr>
            <a:r>
              <a:rPr lang="en-US" dirty="0" smtClean="0">
                <a:latin typeface="Calibri" charset="0"/>
              </a:rPr>
              <a:t>    </a:t>
            </a:r>
            <a:r>
              <a:rPr lang="en-US" b="1" dirty="0" smtClean="0">
                <a:latin typeface="Calibri" charset="0"/>
              </a:rPr>
              <a:t>Talk time</a:t>
            </a:r>
          </a:p>
          <a:p>
            <a:pPr algn="just">
              <a:buNone/>
            </a:pPr>
            <a:r>
              <a:rPr lang="en-US" dirty="0" smtClean="0">
                <a:latin typeface="Calibri" charset="0"/>
              </a:rPr>
              <a:t>    A pregnant giraffe stretches her long neck to reach the green leaves of a tree. When the baby grows up, will it have a longer neck because its mother stretched so much?</a:t>
            </a:r>
            <a:endParaRPr lang="en-US" dirty="0"/>
          </a:p>
        </p:txBody>
      </p:sp>
      <p:pic>
        <p:nvPicPr>
          <p:cNvPr id="33794" name="Picture 2" descr="File:Giraffe feeding, Tanzania crop.jpg"/>
          <p:cNvPicPr>
            <a:picLocks noChangeAspect="1" noChangeArrowheads="1"/>
          </p:cNvPicPr>
          <p:nvPr/>
        </p:nvPicPr>
        <p:blipFill>
          <a:blip r:embed="rId3"/>
          <a:srcRect/>
          <a:stretch>
            <a:fillRect/>
          </a:stretch>
        </p:blipFill>
        <p:spPr bwMode="auto">
          <a:xfrm>
            <a:off x="2101606" y="2914021"/>
            <a:ext cx="5360603" cy="3578202"/>
          </a:xfrm>
          <a:prstGeom prst="rect">
            <a:avLst/>
          </a:prstGeom>
          <a:noFill/>
        </p:spPr>
      </p:pic>
    </p:spTree>
    <p:extLst>
      <p:ext uri="{BB962C8B-B14F-4D97-AF65-F5344CB8AC3E}">
        <p14:creationId xmlns:p14="http://schemas.microsoft.com/office/powerpoint/2010/main" val="2076682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7635" y="535075"/>
            <a:ext cx="8229600" cy="4525963"/>
          </a:xfrm>
        </p:spPr>
        <p:txBody>
          <a:bodyPr/>
          <a:lstStyle/>
          <a:p>
            <a:pPr marL="0" indent="0" algn="ctr">
              <a:buNone/>
            </a:pPr>
            <a:r>
              <a:rPr lang="en-US" b="1" dirty="0" smtClean="0"/>
              <a:t>Talk Time</a:t>
            </a:r>
          </a:p>
          <a:p>
            <a:pPr marL="0" indent="0">
              <a:buNone/>
            </a:pPr>
            <a:r>
              <a:rPr lang="en-US" dirty="0" smtClean="0"/>
              <a:t>Imagine two pairs of giraffes:</a:t>
            </a:r>
          </a:p>
          <a:p>
            <a:pPr marL="514350" indent="-514350">
              <a:buAutoNum type="arabicPeriod"/>
            </a:pPr>
            <a:r>
              <a:rPr lang="en-US" dirty="0" smtClean="0"/>
              <a:t>A male and female that only eat from the tops of tall trees.</a:t>
            </a:r>
          </a:p>
          <a:p>
            <a:pPr marL="514350" indent="-514350">
              <a:buAutoNum type="arabicPeriod"/>
            </a:pPr>
            <a:r>
              <a:rPr lang="en-US" dirty="0" smtClean="0"/>
              <a:t>A male and female that only eat from lower branches.</a:t>
            </a:r>
          </a:p>
          <a:p>
            <a:pPr marL="514350" indent="-514350">
              <a:buAutoNum type="arabicPeriod"/>
            </a:pPr>
            <a:endParaRPr lang="en-US" dirty="0"/>
          </a:p>
          <a:p>
            <a:pPr marL="0" indent="0">
              <a:buNone/>
            </a:pPr>
            <a:r>
              <a:rPr lang="en-US" dirty="0" smtClean="0"/>
              <a:t>If each pair has a baby </a:t>
            </a:r>
          </a:p>
          <a:p>
            <a:pPr marL="0" indent="0">
              <a:buNone/>
            </a:pPr>
            <a:r>
              <a:rPr lang="en-US" dirty="0" smtClean="0"/>
              <a:t>giraffe, which baby will</a:t>
            </a:r>
          </a:p>
          <a:p>
            <a:pPr marL="0" indent="0">
              <a:buNone/>
            </a:pPr>
            <a:r>
              <a:rPr lang="en-US" dirty="0" smtClean="0"/>
              <a:t>have a longer neck?</a:t>
            </a:r>
            <a:endParaRPr lang="en-US" dirty="0"/>
          </a:p>
        </p:txBody>
      </p:sp>
      <p:pic>
        <p:nvPicPr>
          <p:cNvPr id="1026" name="Picture 2" descr="File:BabyMasaiGiraffe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43789" y="3905887"/>
            <a:ext cx="2909172" cy="2705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6251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4" name="Picture 4" descr="Flickr - Rainbirder - High-rise living.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69127" y="1041400"/>
            <a:ext cx="2744991" cy="5584825"/>
          </a:xfrm>
          <a:prstGeom prst="rect">
            <a:avLst/>
          </a:prstGeom>
          <a:noFill/>
        </p:spPr>
      </p:pic>
      <p:sp>
        <p:nvSpPr>
          <p:cNvPr id="8" name="Content Placeholder 2"/>
          <p:cNvSpPr>
            <a:spLocks noGrp="1"/>
          </p:cNvSpPr>
          <p:nvPr>
            <p:ph idx="1"/>
          </p:nvPr>
        </p:nvSpPr>
        <p:spPr>
          <a:xfrm>
            <a:off x="3290609" y="1073794"/>
            <a:ext cx="5676900" cy="5427489"/>
          </a:xfrm>
        </p:spPr>
        <p:txBody>
          <a:bodyPr/>
          <a:lstStyle/>
          <a:p>
            <a:pPr marL="514350" indent="-514350">
              <a:buFont typeface="+mj-lt"/>
              <a:buAutoNum type="arabicPeriod"/>
            </a:pPr>
            <a:r>
              <a:rPr lang="en-US" sz="3400" dirty="0" smtClean="0"/>
              <a:t>How </a:t>
            </a:r>
            <a:r>
              <a:rPr lang="en-US" sz="3400" dirty="0"/>
              <a:t>did giraffes </a:t>
            </a:r>
            <a:r>
              <a:rPr lang="en-US" sz="3400" dirty="0" smtClean="0"/>
              <a:t>get </a:t>
            </a:r>
            <a:r>
              <a:rPr lang="en-US" sz="3400" dirty="0"/>
              <a:t>such a long neck</a:t>
            </a:r>
            <a:r>
              <a:rPr lang="en-US" sz="3400" dirty="0" smtClean="0"/>
              <a:t>?</a:t>
            </a:r>
            <a:endParaRPr lang="en-US" sz="3400" dirty="0"/>
          </a:p>
          <a:p>
            <a:pPr marL="514350" indent="-514350">
              <a:buFont typeface="+mj-lt"/>
              <a:buAutoNum type="arabicPeriod"/>
            </a:pPr>
            <a:endParaRPr lang="en-US" sz="3400" dirty="0" smtClean="0"/>
          </a:p>
          <a:p>
            <a:pPr marL="514350" indent="-514350">
              <a:buFont typeface="+mj-lt"/>
              <a:buAutoNum type="arabicPeriod"/>
            </a:pPr>
            <a:r>
              <a:rPr lang="en-US" sz="3400" dirty="0" smtClean="0"/>
              <a:t>Will </a:t>
            </a:r>
            <a:r>
              <a:rPr lang="en-US" sz="3400" dirty="0"/>
              <a:t>giraffe babies be similar </a:t>
            </a:r>
            <a:r>
              <a:rPr lang="en-US" sz="3400" dirty="0" smtClean="0"/>
              <a:t>to their </a:t>
            </a:r>
            <a:r>
              <a:rPr lang="en-US" sz="3400" dirty="0"/>
              <a:t>parents? Why</a:t>
            </a:r>
            <a:r>
              <a:rPr lang="en-US" sz="3400" dirty="0" smtClean="0"/>
              <a:t>?</a:t>
            </a:r>
            <a:endParaRPr lang="en-US" sz="3400" dirty="0"/>
          </a:p>
          <a:p>
            <a:pPr marL="514350" indent="-514350">
              <a:buFont typeface="+mj-lt"/>
              <a:buAutoNum type="arabicPeriod"/>
            </a:pPr>
            <a:endParaRPr lang="en-US" sz="3400" dirty="0" smtClean="0"/>
          </a:p>
          <a:p>
            <a:pPr marL="514350" indent="-514350">
              <a:buFont typeface="+mj-lt"/>
              <a:buAutoNum type="arabicPeriod"/>
            </a:pPr>
            <a:r>
              <a:rPr lang="en-US" sz="3400" dirty="0" smtClean="0"/>
              <a:t>How </a:t>
            </a:r>
            <a:r>
              <a:rPr lang="en-US" sz="3400" dirty="0"/>
              <a:t>are traits, such as a long neck, passed </a:t>
            </a:r>
            <a:r>
              <a:rPr lang="en-US" sz="3400" dirty="0" smtClean="0"/>
              <a:t>from </a:t>
            </a:r>
            <a:r>
              <a:rPr lang="en-US" sz="3400" dirty="0"/>
              <a:t>parents to offspring</a:t>
            </a:r>
            <a:r>
              <a:rPr lang="en-US" sz="3400" dirty="0" smtClean="0"/>
              <a:t>?</a:t>
            </a:r>
            <a:endParaRPr lang="en-US" sz="3400" dirty="0"/>
          </a:p>
        </p:txBody>
      </p:sp>
      <p:sp>
        <p:nvSpPr>
          <p:cNvPr id="9" name="Content Placeholder 2"/>
          <p:cNvSpPr txBox="1">
            <a:spLocks/>
          </p:cNvSpPr>
          <p:nvPr/>
        </p:nvSpPr>
        <p:spPr bwMode="auto">
          <a:xfrm>
            <a:off x="0" y="228600"/>
            <a:ext cx="9144000" cy="1663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defRPr/>
            </a:pPr>
            <a:r>
              <a:rPr lang="en-US" sz="3400" dirty="0" smtClean="0">
                <a:latin typeface="+mn-lt"/>
              </a:rPr>
              <a:t>Questions (answer one individually in worksheet)</a:t>
            </a:r>
            <a:endParaRPr kumimoji="0" lang="en-US" sz="3400" b="0" i="0" u="none" strike="noStrike" kern="1200" cap="none" spc="0" normalizeH="0" baseline="0" noProof="0" dirty="0">
              <a:ln>
                <a:noFill/>
              </a:ln>
              <a:solidFill>
                <a:schemeClr val="tx1"/>
              </a:solidFill>
              <a:effectLst/>
              <a:uLnTx/>
              <a:uFillTx/>
              <a:latin typeface="+mn-lt"/>
              <a:ea typeface="ＭＳ Ｐゴシック" charset="-128"/>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726631" y="2167467"/>
            <a:ext cx="3985289" cy="2554545"/>
          </a:xfrm>
          <a:prstGeom prst="rect">
            <a:avLst/>
          </a:prstGeom>
          <a:noFill/>
        </p:spPr>
        <p:txBody>
          <a:bodyPr wrap="square" rtlCol="0">
            <a:spAutoFit/>
          </a:bodyPr>
          <a:lstStyle/>
          <a:p>
            <a:pPr algn="ctr"/>
            <a:r>
              <a:rPr lang="en-US" sz="3200" b="1" dirty="0" smtClean="0">
                <a:latin typeface="+mj-lt"/>
              </a:rPr>
              <a:t>Talk Time</a:t>
            </a:r>
          </a:p>
          <a:p>
            <a:r>
              <a:rPr lang="en-US" sz="3200" dirty="0" smtClean="0">
                <a:latin typeface="+mj-lt"/>
              </a:rPr>
              <a:t>How might these </a:t>
            </a:r>
            <a:r>
              <a:rPr lang="en-US" sz="3200" dirty="0">
                <a:latin typeface="+mj-lt"/>
              </a:rPr>
              <a:t>ideas </a:t>
            </a:r>
            <a:r>
              <a:rPr lang="en-US" sz="3200" dirty="0" smtClean="0">
                <a:latin typeface="+mj-lt"/>
              </a:rPr>
              <a:t>apply </a:t>
            </a:r>
            <a:r>
              <a:rPr lang="en-US" sz="3200" dirty="0">
                <a:latin typeface="+mj-lt"/>
              </a:rPr>
              <a:t>to birds with </a:t>
            </a:r>
            <a:r>
              <a:rPr lang="en-US" sz="3200" dirty="0" smtClean="0">
                <a:latin typeface="+mj-lt"/>
              </a:rPr>
              <a:t>beaks of different sizes and shapes?</a:t>
            </a:r>
            <a:endParaRPr lang="en-US" sz="3200" dirty="0">
              <a:latin typeface="+mj-lt"/>
            </a:endParaRP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6809" y="170822"/>
            <a:ext cx="3272124" cy="6576646"/>
          </a:xfrm>
          <a:prstGeom prst="rect">
            <a:avLst/>
          </a:prstGeom>
        </p:spPr>
      </p:pic>
    </p:spTree>
    <p:extLst>
      <p:ext uri="{BB962C8B-B14F-4D97-AF65-F5344CB8AC3E}">
        <p14:creationId xmlns:p14="http://schemas.microsoft.com/office/powerpoint/2010/main" val="3447237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5413"/>
            <a:ext cx="8229600" cy="4525963"/>
          </a:xfrm>
        </p:spPr>
        <p:txBody>
          <a:bodyPr/>
          <a:lstStyle/>
          <a:p>
            <a:pPr marL="0" indent="0" algn="ctr">
              <a:buNone/>
            </a:pPr>
            <a:r>
              <a:rPr lang="en-US" b="1" dirty="0" smtClean="0"/>
              <a:t>Activity Time</a:t>
            </a:r>
          </a:p>
          <a:p>
            <a:pPr marL="0" indent="0" algn="ctr">
              <a:buNone/>
            </a:pPr>
            <a:r>
              <a:rPr lang="en-US" dirty="0" smtClean="0"/>
              <a:t>If using the peppered moth activity, </a:t>
            </a:r>
          </a:p>
          <a:p>
            <a:pPr marL="0" indent="0" algn="ctr">
              <a:buNone/>
            </a:pPr>
            <a:r>
              <a:rPr lang="en-US" dirty="0" smtClean="0"/>
              <a:t>skip the next slide!</a:t>
            </a:r>
            <a:endParaRPr lang="en-US"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8179" y="2472720"/>
            <a:ext cx="3268934" cy="2513808"/>
          </a:xfrm>
          <a:prstGeom prst="rect">
            <a:avLst/>
          </a:prstGeom>
        </p:spPr>
      </p:pic>
      <p:pic>
        <p:nvPicPr>
          <p:cNvPr id="5" name="Picture 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268092" y="2472720"/>
            <a:ext cx="4254136" cy="2513808"/>
          </a:xfrm>
          <a:prstGeom prst="rect">
            <a:avLst/>
          </a:prstGeom>
        </p:spPr>
      </p:pic>
    </p:spTree>
    <p:extLst>
      <p:ext uri="{BB962C8B-B14F-4D97-AF65-F5344CB8AC3E}">
        <p14:creationId xmlns:p14="http://schemas.microsoft.com/office/powerpoint/2010/main" val="2262334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189224"/>
          </a:xfrm>
        </p:spPr>
        <p:txBody>
          <a:bodyPr/>
          <a:lstStyle/>
          <a:p>
            <a:r>
              <a:rPr lang="en-US" sz="3200" b="1" dirty="0" smtClean="0"/>
              <a:t>Explore</a:t>
            </a:r>
            <a:r>
              <a:rPr lang="en-US" sz="3200" dirty="0" smtClean="0"/>
              <a:t/>
            </a:r>
            <a:br>
              <a:rPr lang="en-US" sz="3200" dirty="0" smtClean="0"/>
            </a:br>
            <a:r>
              <a:rPr lang="en-US" sz="3200" dirty="0" smtClean="0"/>
              <a:t>Rice Hunting Activity</a:t>
            </a:r>
            <a:r>
              <a:rPr lang="en-US" dirty="0" smtClean="0"/>
              <a:t/>
            </a:r>
            <a:br>
              <a:rPr lang="en-US" dirty="0" smtClean="0"/>
            </a:br>
            <a:endParaRPr lang="en-US" sz="3200" dirty="0"/>
          </a:p>
        </p:txBody>
      </p:sp>
      <p:pic>
        <p:nvPicPr>
          <p:cNvPr id="4" name="Picture 3" descr="photo 4.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71116" y="2189224"/>
            <a:ext cx="2798466" cy="2098849"/>
          </a:xfrm>
          <a:prstGeom prst="rect">
            <a:avLst/>
          </a:prstGeom>
        </p:spPr>
      </p:pic>
      <p:pic>
        <p:nvPicPr>
          <p:cNvPr id="5" name="Picture 4" descr="photo 2.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62647" y="2189224"/>
            <a:ext cx="2798465" cy="2098849"/>
          </a:xfrm>
          <a:prstGeom prst="rect">
            <a:avLst/>
          </a:prstGeom>
        </p:spPr>
      </p:pic>
      <p:sp>
        <p:nvSpPr>
          <p:cNvPr id="3" name="TextBox 2"/>
          <p:cNvSpPr txBox="1"/>
          <p:nvPr/>
        </p:nvSpPr>
        <p:spPr>
          <a:xfrm>
            <a:off x="1449991" y="5194998"/>
            <a:ext cx="6244017" cy="1200329"/>
          </a:xfrm>
          <a:prstGeom prst="rect">
            <a:avLst/>
          </a:prstGeom>
          <a:noFill/>
        </p:spPr>
        <p:txBody>
          <a:bodyPr wrap="none" rtlCol="0">
            <a:spAutoFit/>
          </a:bodyPr>
          <a:lstStyle/>
          <a:p>
            <a:pPr algn="ctr"/>
            <a:r>
              <a:rPr lang="en-US" dirty="0" smtClean="0"/>
              <a:t>Follow the directions</a:t>
            </a:r>
          </a:p>
          <a:p>
            <a:pPr algn="ctr"/>
            <a:r>
              <a:rPr lang="en-US" dirty="0" smtClean="0"/>
              <a:t>Don’t forget: repeat with each paper color 3x</a:t>
            </a:r>
          </a:p>
          <a:p>
            <a:pPr algn="ctr"/>
            <a:r>
              <a:rPr lang="en-US" dirty="0" smtClean="0"/>
              <a:t>Record in your worksheets</a:t>
            </a:r>
            <a:endParaRPr lang="en-US" dirty="0"/>
          </a:p>
        </p:txBody>
      </p:sp>
    </p:spTree>
    <p:extLst>
      <p:ext uri="{BB962C8B-B14F-4D97-AF65-F5344CB8AC3E}">
        <p14:creationId xmlns:p14="http://schemas.microsoft.com/office/powerpoint/2010/main" val="2101174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7403" y="293914"/>
            <a:ext cx="8229600" cy="4525963"/>
          </a:xfrm>
        </p:spPr>
        <p:txBody>
          <a:bodyPr/>
          <a:lstStyle/>
          <a:p>
            <a:pPr marL="0" indent="0" algn="ctr">
              <a:buNone/>
            </a:pPr>
            <a:r>
              <a:rPr lang="en-US" b="1" dirty="0" smtClean="0"/>
              <a:t>Talk Time</a:t>
            </a:r>
          </a:p>
          <a:p>
            <a:pPr marL="514350" indent="-514350">
              <a:buAutoNum type="arabicPeriod"/>
            </a:pPr>
            <a:r>
              <a:rPr lang="en-US" dirty="0" smtClean="0"/>
              <a:t>What </a:t>
            </a:r>
            <a:r>
              <a:rPr lang="en-US" dirty="0"/>
              <a:t>changes did you observe in </a:t>
            </a:r>
            <a:r>
              <a:rPr lang="en-US" dirty="0" smtClean="0"/>
              <a:t>the rice or moth population</a:t>
            </a:r>
            <a:r>
              <a:rPr lang="en-US" dirty="0"/>
              <a:t>? Why did this </a:t>
            </a:r>
            <a:r>
              <a:rPr lang="en-US" dirty="0" smtClean="0"/>
              <a:t>happen?</a:t>
            </a:r>
          </a:p>
          <a:p>
            <a:pPr marL="514350" indent="-514350">
              <a:buAutoNum type="arabicPeriod"/>
            </a:pPr>
            <a:r>
              <a:rPr lang="en-US" dirty="0" smtClean="0"/>
              <a:t>What </a:t>
            </a:r>
            <a:r>
              <a:rPr lang="en-US" dirty="0"/>
              <a:t>would happen if we </a:t>
            </a:r>
            <a:r>
              <a:rPr lang="en-US" dirty="0" smtClean="0"/>
              <a:t>colored the rice or moths </a:t>
            </a:r>
            <a:r>
              <a:rPr lang="en-US" dirty="0"/>
              <a:t>to be more </a:t>
            </a:r>
            <a:r>
              <a:rPr lang="en-US" dirty="0" smtClean="0"/>
              <a:t>camouflaged? </a:t>
            </a:r>
            <a:r>
              <a:rPr lang="en-US" dirty="0"/>
              <a:t>In the wild, would </a:t>
            </a:r>
            <a:r>
              <a:rPr lang="en-US" dirty="0" smtClean="0"/>
              <a:t>the next generation change </a:t>
            </a:r>
            <a:r>
              <a:rPr lang="en-US" dirty="0"/>
              <a:t>color </a:t>
            </a:r>
            <a:r>
              <a:rPr lang="en-US" dirty="0" smtClean="0"/>
              <a:t>too? </a:t>
            </a:r>
            <a:endParaRPr lang="en-US" dirty="0"/>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004622" y="3558926"/>
            <a:ext cx="3275162" cy="3032791"/>
          </a:xfrm>
          <a:prstGeom prst="rect">
            <a:avLst/>
          </a:prstGeom>
        </p:spPr>
      </p:pic>
    </p:spTree>
    <p:extLst>
      <p:ext uri="{BB962C8B-B14F-4D97-AF65-F5344CB8AC3E}">
        <p14:creationId xmlns:p14="http://schemas.microsoft.com/office/powerpoint/2010/main" val="19604552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3175</TotalTime>
  <Words>2848</Words>
  <Application>Microsoft Macintosh PowerPoint</Application>
  <PresentationFormat>On-screen Show (4:3)</PresentationFormat>
  <Paragraphs>223</Paragraphs>
  <Slides>18</Slides>
  <Notes>16</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Adaptation via Natural Selection</vt:lpstr>
      <vt:lpstr>PowerPoint Presentation</vt:lpstr>
      <vt:lpstr>PowerPoint Presentation</vt:lpstr>
      <vt:lpstr>PowerPoint Presentation</vt:lpstr>
      <vt:lpstr>PowerPoint Presentation</vt:lpstr>
      <vt:lpstr>PowerPoint Presentation</vt:lpstr>
      <vt:lpstr>PowerPoint Presentation</vt:lpstr>
      <vt:lpstr>Explore Rice Hunting Activity </vt:lpstr>
      <vt:lpstr>PowerPoint Presentation</vt:lpstr>
      <vt:lpstr>PowerPoint Presentation</vt:lpstr>
      <vt:lpstr>PowerPoint Presentation</vt:lpstr>
      <vt:lpstr>PowerPoint Presentation</vt:lpstr>
      <vt:lpstr>Talk and Listen</vt:lpstr>
      <vt:lpstr>Talk and Listen</vt:lpstr>
      <vt:lpstr>Last Steps</vt:lpstr>
      <vt:lpstr>Image Credits</vt:lpstr>
      <vt:lpstr>PowerPoint Presentation</vt:lpstr>
      <vt:lpstr>Common Misconceptions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Adaptation via Natural Selection Lesson Plan</dc:title>
  <dc:creator>Megan Rowton</dc:creator>
  <cp:lastModifiedBy>james baxter</cp:lastModifiedBy>
  <cp:revision>170</cp:revision>
  <dcterms:created xsi:type="dcterms:W3CDTF">2012-10-28T20:53:48Z</dcterms:created>
  <dcterms:modified xsi:type="dcterms:W3CDTF">2015-08-04T22:19:45Z</dcterms:modified>
</cp:coreProperties>
</file>